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202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Briggs" userId="8b6e20b9-a797-4317-a18e-471fa8de306a" providerId="ADAL" clId="{D69D9A83-684F-4626-839B-BFAAAE283CA2}"/>
    <pc:docChg chg="custSel mod modSld">
      <pc:chgData name="Jonathan Briggs" userId="8b6e20b9-a797-4317-a18e-471fa8de306a" providerId="ADAL" clId="{D69D9A83-684F-4626-839B-BFAAAE283CA2}" dt="2026-08-13T05:01:01.402" v="664" actId="20577"/>
      <pc:docMkLst>
        <pc:docMk/>
      </pc:docMkLst>
      <pc:sldChg chg="modSp mod">
        <pc:chgData name="Jonathan Briggs" userId="8b6e20b9-a797-4317-a18e-471fa8de306a" providerId="ADAL" clId="{D69D9A83-684F-4626-839B-BFAAAE283CA2}" dt="2026-08-13T04:45:42.073" v="40" actId="6549"/>
        <pc:sldMkLst>
          <pc:docMk/>
          <pc:sldMk cId="0" sldId="258"/>
        </pc:sldMkLst>
        <pc:spChg chg="mod">
          <ac:chgData name="Jonathan Briggs" userId="8b6e20b9-a797-4317-a18e-471fa8de306a" providerId="ADAL" clId="{D69D9A83-684F-4626-839B-BFAAAE283CA2}" dt="2026-08-13T04:45:42.073" v="40" actId="6549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Jonathan Briggs" userId="8b6e20b9-a797-4317-a18e-471fa8de306a" providerId="ADAL" clId="{D69D9A83-684F-4626-839B-BFAAAE283CA2}" dt="2026-08-13T04:51:56.891" v="307" actId="20577"/>
        <pc:sldMkLst>
          <pc:docMk/>
          <pc:sldMk cId="0" sldId="259"/>
        </pc:sldMkLst>
        <pc:spChg chg="mod">
          <ac:chgData name="Jonathan Briggs" userId="8b6e20b9-a797-4317-a18e-471fa8de306a" providerId="ADAL" clId="{D69D9A83-684F-4626-839B-BFAAAE283CA2}" dt="2026-08-13T04:47:47.693" v="77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Jonathan Briggs" userId="8b6e20b9-a797-4317-a18e-471fa8de306a" providerId="ADAL" clId="{D69D9A83-684F-4626-839B-BFAAAE283CA2}" dt="2026-08-13T04:50:29.479" v="199" actId="20577"/>
          <ac:spMkLst>
            <pc:docMk/>
            <pc:sldMk cId="0" sldId="259"/>
            <ac:spMk id="4" creationId="{00000000-0000-0000-0000-000000000000}"/>
          </ac:spMkLst>
        </pc:spChg>
        <pc:spChg chg="mod">
          <ac:chgData name="Jonathan Briggs" userId="8b6e20b9-a797-4317-a18e-471fa8de306a" providerId="ADAL" clId="{D69D9A83-684F-4626-839B-BFAAAE283CA2}" dt="2026-08-13T04:51:56.891" v="307" actId="20577"/>
          <ac:spMkLst>
            <pc:docMk/>
            <pc:sldMk cId="0" sldId="259"/>
            <ac:spMk id="35" creationId="{00000000-0000-0000-0000-000000000000}"/>
          </ac:spMkLst>
        </pc:spChg>
      </pc:sldChg>
      <pc:sldChg chg="modSp mod">
        <pc:chgData name="Jonathan Briggs" userId="8b6e20b9-a797-4317-a18e-471fa8de306a" providerId="ADAL" clId="{D69D9A83-684F-4626-839B-BFAAAE283CA2}" dt="2026-08-13T04:54:36.221" v="410" actId="20577"/>
        <pc:sldMkLst>
          <pc:docMk/>
          <pc:sldMk cId="0" sldId="260"/>
        </pc:sldMkLst>
        <pc:spChg chg="mod">
          <ac:chgData name="Jonathan Briggs" userId="8b6e20b9-a797-4317-a18e-471fa8de306a" providerId="ADAL" clId="{D69D9A83-684F-4626-839B-BFAAAE283CA2}" dt="2026-08-13T04:52:51.023" v="309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Jonathan Briggs" userId="8b6e20b9-a797-4317-a18e-471fa8de306a" providerId="ADAL" clId="{D69D9A83-684F-4626-839B-BFAAAE283CA2}" dt="2026-08-13T04:52:42.627" v="308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Jonathan Briggs" userId="8b6e20b9-a797-4317-a18e-471fa8de306a" providerId="ADAL" clId="{D69D9A83-684F-4626-839B-BFAAAE283CA2}" dt="2026-08-13T04:53:48.295" v="349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Jonathan Briggs" userId="8b6e20b9-a797-4317-a18e-471fa8de306a" providerId="ADAL" clId="{D69D9A83-684F-4626-839B-BFAAAE283CA2}" dt="2026-08-13T04:54:36.221" v="410" actId="20577"/>
          <ac:spMkLst>
            <pc:docMk/>
            <pc:sldMk cId="0" sldId="260"/>
            <ac:spMk id="8" creationId="{00000000-0000-0000-0000-000000000000}"/>
          </ac:spMkLst>
        </pc:spChg>
      </pc:sldChg>
      <pc:sldChg chg="modSp mod">
        <pc:chgData name="Jonathan Briggs" userId="8b6e20b9-a797-4317-a18e-471fa8de306a" providerId="ADAL" clId="{D69D9A83-684F-4626-839B-BFAAAE283CA2}" dt="2026-08-13T04:55:47.237" v="498" actId="20577"/>
        <pc:sldMkLst>
          <pc:docMk/>
          <pc:sldMk cId="0" sldId="261"/>
        </pc:sldMkLst>
        <pc:spChg chg="mod">
          <ac:chgData name="Jonathan Briggs" userId="8b6e20b9-a797-4317-a18e-471fa8de306a" providerId="ADAL" clId="{D69D9A83-684F-4626-839B-BFAAAE283CA2}" dt="2026-08-13T04:54:50.779" v="412" actId="20577"/>
          <ac:spMkLst>
            <pc:docMk/>
            <pc:sldMk cId="0" sldId="261"/>
            <ac:spMk id="12" creationId="{00000000-0000-0000-0000-000000000000}"/>
          </ac:spMkLst>
        </pc:spChg>
        <pc:spChg chg="mod">
          <ac:chgData name="Jonathan Briggs" userId="8b6e20b9-a797-4317-a18e-471fa8de306a" providerId="ADAL" clId="{D69D9A83-684F-4626-839B-BFAAAE283CA2}" dt="2026-08-13T04:55:47.237" v="498" actId="20577"/>
          <ac:spMkLst>
            <pc:docMk/>
            <pc:sldMk cId="0" sldId="261"/>
            <ac:spMk id="24" creationId="{00000000-0000-0000-0000-000000000000}"/>
          </ac:spMkLst>
        </pc:spChg>
      </pc:sldChg>
      <pc:sldChg chg="modSp mod">
        <pc:chgData name="Jonathan Briggs" userId="8b6e20b9-a797-4317-a18e-471fa8de306a" providerId="ADAL" clId="{D69D9A83-684F-4626-839B-BFAAAE283CA2}" dt="2026-08-13T04:58:55.177" v="580" actId="20577"/>
        <pc:sldMkLst>
          <pc:docMk/>
          <pc:sldMk cId="0" sldId="263"/>
        </pc:sldMkLst>
        <pc:spChg chg="mod">
          <ac:chgData name="Jonathan Briggs" userId="8b6e20b9-a797-4317-a18e-471fa8de306a" providerId="ADAL" clId="{D69D9A83-684F-4626-839B-BFAAAE283CA2}" dt="2026-08-13T04:58:55.177" v="580" actId="20577"/>
          <ac:spMkLst>
            <pc:docMk/>
            <pc:sldMk cId="0" sldId="263"/>
            <ac:spMk id="19" creationId="{00000000-0000-0000-0000-000000000000}"/>
          </ac:spMkLst>
        </pc:spChg>
      </pc:sldChg>
      <pc:sldChg chg="modSp mod">
        <pc:chgData name="Jonathan Briggs" userId="8b6e20b9-a797-4317-a18e-471fa8de306a" providerId="ADAL" clId="{D69D9A83-684F-4626-839B-BFAAAE283CA2}" dt="2026-08-13T05:01:01.402" v="664" actId="20577"/>
        <pc:sldMkLst>
          <pc:docMk/>
          <pc:sldMk cId="0" sldId="264"/>
        </pc:sldMkLst>
        <pc:spChg chg="mod">
          <ac:chgData name="Jonathan Briggs" userId="8b6e20b9-a797-4317-a18e-471fa8de306a" providerId="ADAL" clId="{D69D9A83-684F-4626-839B-BFAAAE283CA2}" dt="2026-08-13T04:59:42.286" v="637" actId="6549"/>
          <ac:spMkLst>
            <pc:docMk/>
            <pc:sldMk cId="0" sldId="264"/>
            <ac:spMk id="16" creationId="{00000000-0000-0000-0000-000000000000}"/>
          </ac:spMkLst>
        </pc:spChg>
        <pc:spChg chg="mod">
          <ac:chgData name="Jonathan Briggs" userId="8b6e20b9-a797-4317-a18e-471fa8de306a" providerId="ADAL" clId="{D69D9A83-684F-4626-839B-BFAAAE283CA2}" dt="2026-08-13T05:01:01.402" v="664" actId="20577"/>
          <ac:spMkLst>
            <pc:docMk/>
            <pc:sldMk cId="0" sldId="264"/>
            <ac:spMk id="21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capability</c:v>
                </c:pt>
              </c:strCache>
            </c:strRef>
          </c:tx>
          <c:spPr>
            <a:ln w="50800" cap="flat">
              <a:solidFill>
                <a:srgbClr val="002B61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02B61"/>
              </a:solidFill>
              <a:ln w="9525" cap="flat">
                <a:solidFill>
                  <a:srgbClr val="002B61"/>
                </a:solidFill>
                <a:prstDash val="solid"/>
                <a:round/>
              </a:ln>
              <a:effectLst/>
            </c:spPr>
          </c:marker>
          <c:cat>
            <c:strRef>
              <c:f>Sheet1!$A$2:$A$37</c:f>
              <c:strCache>
                <c:ptCount val="3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8</c:v>
                </c:pt>
                <c:pt idx="8">
                  <c:v>12</c:v>
                </c:pt>
                <c:pt idx="9">
                  <c:v>18</c:v>
                </c:pt>
                <c:pt idx="10">
                  <c:v>25</c:v>
                </c:pt>
                <c:pt idx="11">
                  <c:v>30</c:v>
                </c:pt>
                <c:pt idx="12">
                  <c:v>33</c:v>
                </c:pt>
                <c:pt idx="13">
                  <c:v>34</c:v>
                </c:pt>
                <c:pt idx="14">
                  <c:v>34</c:v>
                </c:pt>
                <c:pt idx="15">
                  <c:v>34</c:v>
                </c:pt>
                <c:pt idx="16">
                  <c:v>35</c:v>
                </c:pt>
                <c:pt idx="17">
                  <c:v>35</c:v>
                </c:pt>
                <c:pt idx="18">
                  <c:v>36</c:v>
                </c:pt>
                <c:pt idx="19">
                  <c:v>38</c:v>
                </c:pt>
                <c:pt idx="20">
                  <c:v>42</c:v>
                </c:pt>
                <c:pt idx="21">
                  <c:v>48</c:v>
                </c:pt>
                <c:pt idx="22">
                  <c:v>55</c:v>
                </c:pt>
                <c:pt idx="23">
                  <c:v>62</c:v>
                </c:pt>
                <c:pt idx="24">
                  <c:v>68</c:v>
                </c:pt>
                <c:pt idx="25">
                  <c:v>72</c:v>
                </c:pt>
                <c:pt idx="26">
                  <c:v>74</c:v>
                </c:pt>
                <c:pt idx="27">
                  <c:v>75</c:v>
                </c:pt>
                <c:pt idx="28">
                  <c:v>75</c:v>
                </c:pt>
                <c:pt idx="29">
                  <c:v>76</c:v>
                </c:pt>
                <c:pt idx="30">
                  <c:v>78</c:v>
                </c:pt>
                <c:pt idx="31">
                  <c:v>82</c:v>
                </c:pt>
                <c:pt idx="32">
                  <c:v>88</c:v>
                </c:pt>
                <c:pt idx="33">
                  <c:v>95</c:v>
                </c:pt>
                <c:pt idx="34">
                  <c:v>103</c:v>
                </c:pt>
                <c:pt idx="35">
                  <c:v>112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85E-44AD-A432-768661B51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2B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731520"/>
            <a:ext cx="1691640" cy="102138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21488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FUTURE OF SCHOOLS FORUM  ·  AUGUST 13, 2026  ·  TRACK 3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777240" y="256032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Mission-Driven AI Approach</a:t>
            </a:r>
            <a:endParaRPr lang="en-US" sz="5000" dirty="0"/>
          </a:p>
        </p:txBody>
      </p:sp>
      <p:sp>
        <p:nvSpPr>
          <p:cNvPr id="5" name="Text 2"/>
          <p:cNvSpPr/>
          <p:nvPr/>
        </p:nvSpPr>
        <p:spPr>
          <a:xfrm>
            <a:off x="822960" y="36118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How do we approach a challenge while the challenge is still changing?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22960" y="53492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9C4D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Jonathan Briggs, Chief Technology &amp; Innovation Officer   ·   Sam Uzwack, Head of School   ·   Eastside Preparatory School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2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QUESTION WE'D PUSH BACK ON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685800" y="1234440"/>
            <a:ext cx="5120640" cy="2011680"/>
          </a:xfrm>
          <a:prstGeom prst="roundRect">
            <a:avLst>
              <a:gd name="adj" fmla="val 4545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60120" y="146304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strike="sngStrike" dirty="0">
                <a:solidFill>
                  <a:srgbClr val="8A94A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How do we incorporate AI</a:t>
            </a:r>
            <a:endParaRPr lang="en-US" sz="2300" dirty="0"/>
          </a:p>
          <a:p>
            <a:pPr marL="0" indent="0">
              <a:buNone/>
            </a:pPr>
            <a:r>
              <a:rPr lang="en-US" sz="2300" strike="sngStrike" dirty="0">
                <a:solidFill>
                  <a:srgbClr val="8A94A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into the school?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960120" y="2560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AI becomes the subject; the school becomes the object.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382512" y="1234440"/>
            <a:ext cx="5120640" cy="2011680"/>
          </a:xfrm>
          <a:prstGeom prst="roundRect">
            <a:avLst>
              <a:gd name="adj" fmla="val 4545"/>
            </a:avLst>
          </a:prstGeom>
          <a:solidFill>
            <a:srgbClr val="002B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656832" y="141732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does it look like to apply our mission to something ambiguous?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6656832" y="262432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Something you already have experience with.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379476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Three things that make this one challenging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85800" y="4434840"/>
            <a:ext cx="420624" cy="420624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85800" y="4434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1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234440" y="4407408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Real harms, real opportunities, conflicting studies.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4389120" y="4434840"/>
            <a:ext cx="420624" cy="420624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389120" y="4434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2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937760" y="4407408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Rapidly evolving in capability and in tools.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92440" y="4434840"/>
            <a:ext cx="420624" cy="420624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092440" y="4434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3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641080" y="4407408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Everyone is a novice, and people are looking for expertise.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85800" y="544068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467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Be wary of anyone who claims to know anything for sure in this domain — including us.</a:t>
            </a:r>
            <a:endParaRPr lang="en-US" sz="150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6144768"/>
            <a:ext cx="2221992" cy="2907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2B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5840" y="1828800"/>
            <a:ext cx="10241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An AI approach turns out to be</a:t>
            </a:r>
            <a:endParaRPr lang="en-US" sz="4000" dirty="0"/>
          </a:p>
          <a:p>
            <a:pPr marL="0" indent="0">
              <a:lnSpc>
                <a:spcPts val="5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 useful pressure test</a:t>
            </a:r>
            <a:endParaRPr lang="en-US" sz="4000" dirty="0"/>
          </a:p>
          <a:p>
            <a:pPr marL="0" indent="0">
              <a:lnSpc>
                <a:spcPts val="5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on your mission.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051560" y="457200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If your mission doesn't help you here, that's worth knowing — and something else in your school probably does. Community values, principles of instruction, competencies, the way you describe yourself to families.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2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ONE MORNING OUT OF A LONGER PIECE OF WORK  ·  JANUARY 2025 – JULY 2025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804672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we actually did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713232" y="14630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Six conversations lead into our AI Approach.  Informed by surveys, division meetings, and a lot of talking with students, faculty and families.  Today is focused on parts 4 and 6.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85800" y="2331720"/>
            <a:ext cx="3401568" cy="1325880"/>
          </a:xfrm>
          <a:prstGeom prst="roundRect">
            <a:avLst>
              <a:gd name="adj" fmla="val 5517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2532888"/>
            <a:ext cx="365760" cy="365760"/>
          </a:xfrm>
          <a:prstGeom prst="ellipse">
            <a:avLst/>
          </a:prstGeom>
          <a:solidFill>
            <a:srgbClr val="D7DB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25328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1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371600" y="251460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Where our people are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371600" y="2862072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Our own survey, printed and in hand.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70832" y="2331720"/>
            <a:ext cx="3401568" cy="1325880"/>
          </a:xfrm>
          <a:prstGeom prst="roundRect">
            <a:avLst>
              <a:gd name="adj" fmla="val 5517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99432" y="2532888"/>
            <a:ext cx="365760" cy="365760"/>
          </a:xfrm>
          <a:prstGeom prst="ellipse">
            <a:avLst/>
          </a:prstGeom>
          <a:solidFill>
            <a:srgbClr val="D7DB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99432" y="25328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2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056632" y="251460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Scenarios in our future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5056632" y="2862072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 few futures, four questions each.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55864" y="2331720"/>
            <a:ext cx="3401568" cy="1325880"/>
          </a:xfrm>
          <a:prstGeom prst="roundRect">
            <a:avLst>
              <a:gd name="adj" fmla="val 5517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84464" y="2532888"/>
            <a:ext cx="365760" cy="365760"/>
          </a:xfrm>
          <a:prstGeom prst="ellipse">
            <a:avLst/>
          </a:prstGeom>
          <a:solidFill>
            <a:srgbClr val="D7DB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84464" y="25328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3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741664" y="251460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problem of change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741664" y="2862072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Where we sit on the curve.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85800" y="3904488"/>
            <a:ext cx="3401568" cy="1325880"/>
          </a:xfrm>
          <a:prstGeom prst="roundRect">
            <a:avLst>
              <a:gd name="adj" fmla="val 5517"/>
            </a:avLst>
          </a:prstGeom>
          <a:solidFill>
            <a:srgbClr val="002B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14400" y="4105656"/>
            <a:ext cx="365760" cy="365760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14400" y="41056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4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371600" y="4087368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IS · WAS · ALWAYS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1371600" y="443484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6D2E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Sorting the current from the timeless.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370832" y="3904488"/>
            <a:ext cx="3401568" cy="1325880"/>
          </a:xfrm>
          <a:prstGeom prst="roundRect">
            <a:avLst>
              <a:gd name="adj" fmla="val 5517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599432" y="4105656"/>
            <a:ext cx="365760" cy="365760"/>
          </a:xfrm>
          <a:prstGeom prst="ellipse">
            <a:avLst/>
          </a:prstGeom>
          <a:solidFill>
            <a:srgbClr val="D7DB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99432" y="41056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5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5056632" y="4087368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Commitments for the year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5056632" y="443484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can we say yes to?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8055864" y="3904488"/>
            <a:ext cx="3401568" cy="1325880"/>
          </a:xfrm>
          <a:prstGeom prst="roundRect">
            <a:avLst>
              <a:gd name="adj" fmla="val 5517"/>
            </a:avLst>
          </a:prstGeom>
          <a:solidFill>
            <a:srgbClr val="002B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284464" y="4105656"/>
            <a:ext cx="365760" cy="365760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8284464" y="41056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6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8741664" y="4087368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approach itself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8741664" y="443484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6D2E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we'd say, and what we'd ask of people.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85800" y="5623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00467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Our AI Approach is in your packet and annotated. Our principles are directly from our mission. Yours should be too.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2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SIXTY SECONDS, THEN WE WORK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804672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Change is punctuated, not steady.</a:t>
            </a:r>
            <a:endParaRPr lang="en-US" sz="31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914400" y="2011680"/>
          <a:ext cx="1033272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202504" y="3611880"/>
            <a:ext cx="256032" cy="256032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667605" y="339170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we are here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14400" y="52578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Quiet stretches increase quality, then a steep one increases capability.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56692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steep part is a hard place to write anything permanent from and yet we still are obligated to provide guidance.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2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FIRST CONVERSATION  ·  PAGE 1 OF YOUR PACKET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9692640" y="310896"/>
            <a:ext cx="1810512" cy="457200"/>
          </a:xfrm>
          <a:prstGeom prst="roundRect">
            <a:avLst>
              <a:gd name="adj" fmla="val 14000"/>
            </a:avLst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692640" y="310896"/>
            <a:ext cx="1810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12 MINUTES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85800" y="804672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IS  ·  WAS  ·  ALWAYS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713232" y="14630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Some things are current, some are past their prime, some are timeless. Three minutes alone, then your table.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85800" y="2148840"/>
            <a:ext cx="3456432" cy="914400"/>
          </a:xfrm>
          <a:prstGeom prst="roundRect">
            <a:avLst>
              <a:gd name="adj" fmla="val 8000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226771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kern="0" spc="200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IS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914400" y="26334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we do now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70832" y="2148840"/>
            <a:ext cx="3456432" cy="914400"/>
          </a:xfrm>
          <a:prstGeom prst="roundRect">
            <a:avLst>
              <a:gd name="adj" fmla="val 8000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99432" y="226771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kern="0" spc="200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WAS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599432" y="26334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is replaced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55864" y="2148840"/>
            <a:ext cx="3456432" cy="914400"/>
          </a:xfrm>
          <a:prstGeom prst="roundRect">
            <a:avLst>
              <a:gd name="adj" fmla="val 8000"/>
            </a:avLst>
          </a:prstGeom>
          <a:solidFill>
            <a:srgbClr val="002B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84464" y="226771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kern="0" spc="20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ALWAYS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84464" y="26334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6D2E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doesn't change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3291840"/>
            <a:ext cx="3456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Driving a car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370832" y="3291840"/>
            <a:ext cx="3456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Driving a manual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055864" y="3291840"/>
            <a:ext cx="3456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Mobility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3858768"/>
            <a:ext cx="10817352" cy="0"/>
          </a:xfrm>
          <a:prstGeom prst="line">
            <a:avLst/>
          </a:prstGeom>
          <a:noFill/>
          <a:ln w="12700">
            <a:solidFill>
              <a:srgbClr val="E2E5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85800" y="4069080"/>
            <a:ext cx="3456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Searching Google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370832" y="4069080"/>
            <a:ext cx="3456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card catalog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055864" y="4069080"/>
            <a:ext cx="3456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Finding good sources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85800" y="4636008"/>
            <a:ext cx="10817352" cy="0"/>
          </a:xfrm>
          <a:prstGeom prst="line">
            <a:avLst/>
          </a:prstGeom>
          <a:noFill/>
          <a:ln w="12700">
            <a:solidFill>
              <a:srgbClr val="E2E5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85800" y="51206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Once you can name what's always true, what changes is easier to manage.</a:t>
            </a:r>
            <a:endParaRPr lang="en-US" sz="1700" dirty="0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6144768"/>
            <a:ext cx="2221992" cy="2907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2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WHY THE WORD MATTERS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804672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An approach, not a policy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713232" y="14630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Both belong in a school. The question is which one this moment is asking for.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85800" y="2240280"/>
            <a:ext cx="5212080" cy="2514600"/>
          </a:xfrm>
          <a:prstGeom prst="roundRect">
            <a:avLst>
              <a:gd name="adj" fmla="val 2909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24231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 policy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2926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Settles a question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332841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Written to be enforced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37307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Needs a stable world to be fair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413308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Ages out when the tools change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309360" y="2240280"/>
            <a:ext cx="5212080" cy="2514600"/>
          </a:xfrm>
          <a:prstGeom prst="roundRect">
            <a:avLst>
              <a:gd name="adj" fmla="val 2909"/>
            </a:avLst>
          </a:prstGeom>
          <a:solidFill>
            <a:srgbClr val="002B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629400" y="24231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An approach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629400" y="2926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6D2E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Guides a judgment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629400" y="332841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6D2E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Written to be used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629400" y="37307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6D2E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Works while things are still moving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629400" y="413308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6D2E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Expects to be revisited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85800" y="502920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parts that are stable — how we handle data, what we tell students about their own work — can be policy. The rest is judgment, and judgment needs guidance.</a:t>
            </a:r>
            <a:endParaRPr lang="en-US" sz="160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6144768"/>
            <a:ext cx="2221992" cy="2907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2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SECOND CONVERSATION  ·  PAGE 2 OF YOUR PACKET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9692640" y="310896"/>
            <a:ext cx="1810512" cy="457200"/>
          </a:xfrm>
          <a:prstGeom prst="roundRect">
            <a:avLst>
              <a:gd name="adj" fmla="val 14000"/>
            </a:avLst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692640" y="310896"/>
            <a:ext cx="1810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11 MINUTES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85800" y="804672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Four things to say out loud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713232" y="14630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Bullets are fine. Write them for the year ahead, for whichever group you'd have to address first.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85800" y="2286000"/>
            <a:ext cx="2587752" cy="1691640"/>
          </a:xfrm>
          <a:prstGeom prst="roundRect">
            <a:avLst>
              <a:gd name="adj" fmla="val 3784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25420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we value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30632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we're protecting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74720" y="2286000"/>
            <a:ext cx="2587752" cy="1691640"/>
          </a:xfrm>
          <a:prstGeom prst="roundRect">
            <a:avLst>
              <a:gd name="adj" fmla="val 3784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703320" y="25420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we encourage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703320" y="30632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invited, never required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63640" y="2286000"/>
            <a:ext cx="2587752" cy="1691640"/>
          </a:xfrm>
          <a:prstGeom prst="roundRect">
            <a:avLst>
              <a:gd name="adj" fmla="val 3784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92240" y="25420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we expect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92240" y="30632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of everyone, this year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9052560" y="2286000"/>
            <a:ext cx="2587752" cy="1691640"/>
          </a:xfrm>
          <a:prstGeom prst="roundRect">
            <a:avLst>
              <a:gd name="adj" fmla="val 3784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281160" y="254203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we won't do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281160" y="30632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and who'd be disappointed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85800" y="43434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first two don’t invite conflict. Do you cover each domain?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85800" y="48006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467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Does the fourth one trace back to an ALWAYS from page one? If not, is it something you believe, or something you'd prefer?</a:t>
            </a:r>
            <a:endParaRPr lang="en-US" sz="15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6144768"/>
            <a:ext cx="2221992" cy="2907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2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TRADE PACKETS  ·  PAGE 3</a:t>
            </a:r>
            <a:endParaRPr lang="en-US" sz="1150" dirty="0"/>
          </a:p>
        </p:txBody>
      </p:sp>
      <p:sp>
        <p:nvSpPr>
          <p:cNvPr id="3" name="Shape 1"/>
          <p:cNvSpPr/>
          <p:nvPr/>
        </p:nvSpPr>
        <p:spPr>
          <a:xfrm>
            <a:off x="9692640" y="310896"/>
            <a:ext cx="1810512" cy="457200"/>
          </a:xfrm>
          <a:prstGeom prst="roundRect">
            <a:avLst>
              <a:gd name="adj" fmla="val 14000"/>
            </a:avLst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692640" y="310896"/>
            <a:ext cx="1810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5 MINUTES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85800" y="804672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Three questions to ask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713232" y="14630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You're reading someone else's page. Check the box if it holds up; if it doesn't, write the question you'd ask them, and sign it.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85800" y="2377440"/>
            <a:ext cx="3401568" cy="2834640"/>
          </a:xfrm>
          <a:prstGeom prst="roundRect">
            <a:avLst>
              <a:gd name="adj" fmla="val 2581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0120" y="2633472"/>
            <a:ext cx="438912" cy="438912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26334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1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960120" y="32461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anonymity test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0120" y="3794760"/>
            <a:ext cx="2834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Cover the school's name. Could this be any school? Does it tie closely enough to their mission that you'd know whose it was?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389120" y="2377440"/>
            <a:ext cx="3401568" cy="2834640"/>
          </a:xfrm>
          <a:prstGeom prst="roundRect">
            <a:avLst>
              <a:gd name="adj" fmla="val 2581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663440" y="2633472"/>
            <a:ext cx="438912" cy="438912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663440" y="26334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2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663440" y="32461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change test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663440" y="3794760"/>
            <a:ext cx="2834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When the tools change, does this still hold? Or does it rest on capabilities and failures of our current AI systems?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092440" y="2377440"/>
            <a:ext cx="3401568" cy="2834640"/>
          </a:xfrm>
          <a:prstGeom prst="roundRect">
            <a:avLst>
              <a:gd name="adj" fmla="val 2581"/>
            </a:avLst>
          </a:prstGeom>
          <a:solidFill>
            <a:srgbClr val="F1F2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366760" y="2633472"/>
            <a:ext cx="438912" cy="438912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366760" y="26334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3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8366760" y="32461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The behavior test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366760" y="3794760"/>
            <a:ext cx="2834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Would this shift what anyone actually does at </a:t>
            </a:r>
            <a:r>
              <a:rPr lang="en-US" sz="130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your school? </a:t>
            </a:r>
            <a:r>
              <a:rPr lang="en-US" sz="1300" dirty="0">
                <a:solidFill>
                  <a:srgbClr val="5A6672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If it only checks a box, what opportunity is being missed?</a:t>
            </a:r>
            <a:endParaRPr lang="en-US" sz="1300" dirty="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6144768"/>
            <a:ext cx="2221992" cy="2907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2B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4892040"/>
            <a:ext cx="1188720" cy="71780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1508760"/>
            <a:ext cx="9144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Lean into it.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960120" y="25146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0B30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This is a real problem with no known solution — an authentic inquiry, the kind we ask students to take on.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60120" y="3383280"/>
            <a:ext cx="384048" cy="384048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60120" y="3383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1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1508760" y="340156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Engage the question.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0" y="340156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9FAEC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Not knowing where it leads is part of the work, not a reason to wait.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960120" y="4114800"/>
            <a:ext cx="384048" cy="384048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60120" y="4114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2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1508760" y="413308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Let the community in.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486400" y="413308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9FAEC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Faculty, students, families. The thinking gets better and the trust comes with it.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960120" y="4846320"/>
            <a:ext cx="384048" cy="384048"/>
          </a:xfrm>
          <a:prstGeom prst="ellipse">
            <a:avLst/>
          </a:prstGeom>
          <a:solidFill>
            <a:srgbClr val="F0B3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60120" y="4846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02B61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3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508760" y="486460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Treat it as an opportunity.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486400" y="486460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9FAEC0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A whole community applying its mission to a changing world.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1170</Words>
  <Application>Microsoft Office PowerPoint</Application>
  <PresentationFormat>Widescreen</PresentationFormat>
  <Paragraphs>138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Jonathan Briggs</cp:lastModifiedBy>
  <cp:revision>1</cp:revision>
  <dcterms:created xsi:type="dcterms:W3CDTF">2026-08-13T04:25:43Z</dcterms:created>
  <dcterms:modified xsi:type="dcterms:W3CDTF">2026-08-13T05:01:04Z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2145c00-f4d6-4f27-874c-dea6154370e3_Enabled">
    <vt:lpwstr>true</vt:lpwstr>
  </property>
  <property fmtid="{D5CDD505-2E9C-101B-9397-08002B2CF9AE}" pid="3" name="MSIP_Label_f2145c00-f4d6-4f27-874c-dea6154370e3_SetDate">
    <vt:lpwstr>2026-08-13T04:45:44Z</vt:lpwstr>
  </property>
  <property fmtid="{D5CDD505-2E9C-101B-9397-08002B2CF9AE}" pid="4" name="MSIP_Label_f2145c00-f4d6-4f27-874c-dea6154370e3_Method">
    <vt:lpwstr>Standard</vt:lpwstr>
  </property>
  <property fmtid="{D5CDD505-2E9C-101B-9397-08002B2CF9AE}" pid="5" name="MSIP_Label_f2145c00-f4d6-4f27-874c-dea6154370e3_Name">
    <vt:lpwstr>defa4170-0d19-0005-0004-bc88714345d2</vt:lpwstr>
  </property>
  <property fmtid="{D5CDD505-2E9C-101B-9397-08002B2CF9AE}" pid="6" name="MSIP_Label_f2145c00-f4d6-4f27-874c-dea6154370e3_SiteId">
    <vt:lpwstr>b2681e8b-dd20-46cf-b163-371a2d7c6014</vt:lpwstr>
  </property>
  <property fmtid="{D5CDD505-2E9C-101B-9397-08002B2CF9AE}" pid="7" name="MSIP_Label_f2145c00-f4d6-4f27-874c-dea6154370e3_ActionId">
    <vt:lpwstr>b18bdcfe-ddfc-4e00-945d-4028647ae23b</vt:lpwstr>
  </property>
  <property fmtid="{D5CDD505-2E9C-101B-9397-08002B2CF9AE}" pid="8" name="MSIP_Label_f2145c00-f4d6-4f27-874c-dea6154370e3_ContentBits">
    <vt:lpwstr>0</vt:lpwstr>
  </property>
  <property fmtid="{D5CDD505-2E9C-101B-9397-08002B2CF9AE}" pid="9" name="MSIP_Label_f2145c00-f4d6-4f27-874c-dea6154370e3_Tag">
    <vt:lpwstr>10, 3, 0, 1</vt:lpwstr>
  </property>
</Properties>
</file>