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1" r:id="rId1"/>
  </p:sldMasterIdLst>
  <p:notesMasterIdLst>
    <p:notesMasterId r:id="rId23"/>
  </p:notesMasterIdLst>
  <p:sldIdLst>
    <p:sldId id="320" r:id="rId2"/>
    <p:sldId id="321" r:id="rId3"/>
    <p:sldId id="322" r:id="rId4"/>
    <p:sldId id="323" r:id="rId5"/>
    <p:sldId id="324" r:id="rId6"/>
    <p:sldId id="325" r:id="rId7"/>
    <p:sldId id="326" r:id="rId8"/>
    <p:sldId id="327" r:id="rId9"/>
    <p:sldId id="328" r:id="rId10"/>
    <p:sldId id="329" r:id="rId11"/>
    <p:sldId id="330" r:id="rId12"/>
    <p:sldId id="331" r:id="rId13"/>
    <p:sldId id="332" r:id="rId14"/>
    <p:sldId id="333" r:id="rId15"/>
    <p:sldId id="334" r:id="rId16"/>
    <p:sldId id="335" r:id="rId17"/>
    <p:sldId id="336" r:id="rId18"/>
    <p:sldId id="337" r:id="rId19"/>
    <p:sldId id="338" r:id="rId20"/>
    <p:sldId id="339" r:id="rId21"/>
    <p:sldId id="340" r:id="rId2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700" autoAdjust="0"/>
  </p:normalViewPr>
  <p:slideViewPr>
    <p:cSldViewPr snapToGrid="0" snapToObjects="1">
      <p:cViewPr varScale="1">
        <p:scale>
          <a:sx n="59" d="100"/>
          <a:sy n="59" d="100"/>
        </p:scale>
        <p:origin x="62" y="3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102875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accompanies a one-hour workshop at NWAIS in October 2026, led by Jonathan Briggs and Alicia Hale of Eastside Preparatory School. Teachers brought one real assignment and left with one change worth trying.</a:t>
            </a:r>
          </a:p>
          <a:p>
            <a:endParaRPr lang="en-US" dirty="0"/>
          </a:p>
          <a:p>
            <a:r>
              <a:rPr lang="en-US" dirty="0"/>
              <a:t>The five clarities grew out of our work at EPS on what AI asks of teaching. The notes on each slide explain the thinking behind it, so the deck can serve as a reference after the session, or as a guide if you'd like to run the same hour with your own colleagues.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in the session works on one specific assignment, ideally one you'll give again, rather than a hypothetical. Having it in mind from the first minute is what makes the rest of the hour concrete.</a:t>
            </a:r>
          </a:p>
          <a:p>
            <a:endParaRPr lang="en-US" dirty="0"/>
          </a:p>
          <a:p>
            <a:r>
              <a:rPr lang="en-US" dirty="0"/>
              <a:t>Two tools follow the same steps: a one-page sheet (with worked examples on the back) and an AI prompt that interviews you about your assignment. Use either, or both. You'll find them at the link on the last slide.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goals of school are remarkably consistent. What has changed is the landscape, so the ways we engage students in the classroom have to change too.</a:t>
            </a:r>
          </a:p>
          <a:p>
            <a:endParaRPr lang="en-US" dirty="0"/>
          </a:p>
          <a:p>
            <a:r>
              <a:rPr lang="en-US" dirty="0"/>
              <a:t>We think of this as recovery work, not reinvention. Most of what the clarities ask for, good teachers already do. What AI has changed is the need to say it out loud, on the page: what counts as the student's own thinking, where the struggle is the point, and what an assignment actually shows us.</a:t>
            </a:r>
          </a:p>
          <a:p>
            <a:endParaRPr lang="en-US" dirty="0"/>
          </a:p>
          <a:p>
            <a:r>
              <a:rPr lang="en-US" dirty="0"/>
              <a:t>The quotation is from “Teaching with Clarity in the Age of AI,” published in Inspire, the EPS magazine.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any framework, we start with a feeling: what bothers you about this assignment? A sentence or two is plenty, and it doesn't need to be a diagnosis.</a:t>
            </a:r>
          </a:p>
          <a:p>
            <a:endParaRPr lang="en-US" dirty="0"/>
          </a:p>
          <a:p>
            <a:r>
              <a:rPr lang="en-US" dirty="0"/>
              <a:t>Starting with your own work rather than the framework is deliberate. The clarities on the next slides land better as words for something you've already noticed than as categories to sort your assignment into. If nothing bothers you yet, the fallback question is surprisingly useful: which part would you least like to see done by an AI?</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clarities are lenses, not a checklist. Most assignments that nag at us point mainly to one of them, and the subtitles are the plain-language version, usually the better place to start.</a:t>
            </a:r>
          </a:p>
          <a:p>
            <a:endParaRPr lang="en-US" dirty="0"/>
          </a:p>
          <a:p>
            <a:r>
              <a:rPr lang="en-US" dirty="0"/>
              <a:t>The next five slides take each clarity in turn: the idea, what it often sounds like when it's bothering a teacher, and a first thing to try. The worked examples come from EPS classrooms and appear in full on the back of the sheet.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 doesn't redefine good learning; it asks us to name what we used to assume. Students should be able to tell from the page how to approach the work, and where the struggle is the point.</a:t>
            </a:r>
          </a:p>
          <a:p>
            <a:endParaRPr lang="en-US" dirty="0"/>
          </a:p>
          <a:p>
            <a:r>
              <a:rPr lang="en-US" dirty="0"/>
              <a:t>In the 5th grade Small Moment Story example, the stories came back polished and all sounded alike. The change was one sentence at the top of the assignment (“the hardest and most important part is choosing your moment; nobody else can do that for you”) and a step where students tell a partner why the moment matters to them before they draft.</a:t>
            </a:r>
          </a:p>
          <a:p>
            <a:endParaRPr lang="en-US" dirty="0"/>
          </a:p>
          <a:p>
            <a:r>
              <a:rPr lang="en-US" dirty="0"/>
              <a:t>Notice that guidance about AI follows from the intent. It isn't a separate rule.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Deep thinking has markers students can learn to recognize: confusion, persistence, the eventual click. We can't see inside their heads, so we teach what learning feels like from the inside, and we put the hard step where we can see it.</a:t>
            </a:r>
          </a:p>
          <a:p>
            <a:endParaRPr lang="en-US" dirty="0"/>
          </a:p>
          <a:p>
            <a:r>
              <a:rPr lang="en-US" dirty="0"/>
              <a:t>In the upper school data visualization example, the best part was classmates guessing what each plot showed, and then the assignment ended. The change: students revise their plot in class after the guessing round and add one line, “classmates read it as ___; I changed ___ because ___.” No outside tool saw what the classmates guessed.</a:t>
            </a:r>
          </a:p>
          <a:p>
            <a:endParaRPr lang="en-US" dirty="0"/>
          </a:p>
          <a:p>
            <a:r>
              <a:rPr lang="en-US" dirty="0"/>
              <a:t>One caution: difficulty has to be sized to what students already know. Struggle without footing is just overload.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care about is the thinking and skill students build. We can't see that directly, so we look at what they produce, and the product is evidence of the thinking rather than the thinking itself. It used to be decent evidence. When a finished product can be had without the thinking, it's weaker evidence than it was.</a:t>
            </a:r>
          </a:p>
          <a:p>
            <a:endParaRPr lang="en-US" dirty="0"/>
          </a:p>
          <a:p>
            <a:r>
              <a:rPr lang="en-US" dirty="0"/>
              <a:t>A useful test: could a student skip the thinking and still turn in work we'd grade well?</a:t>
            </a:r>
          </a:p>
          <a:p>
            <a:endParaRPr lang="en-US" dirty="0"/>
          </a:p>
          <a:p>
            <a:r>
              <a:rPr lang="en-US" dirty="0"/>
              <a:t>In the 7th grade proportions example, homework was right but test answers were wrong whenever a problem was set up differently. The change: eight problems instead of twenty, one sentence naming what's being compared before any numbers, and class opens with partners comparing those sentences.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clarity is about agency. A recipe tells students every step; they can follow it without deciding anything, and so can an AI. When some of the decisions are theirs (the question, the audience, the form, what counts as good), they buy into the work and the thinking becomes theirs. The logistics around those decisions stay clear, so the choosing is the work rather than the obstacle.</a:t>
            </a:r>
          </a:p>
          <a:p>
            <a:endParaRPr lang="en-US" dirty="0"/>
          </a:p>
          <a:p>
            <a:r>
              <a:rPr lang="en-US" dirty="0"/>
              <a:t>The word “ambiguity” can throw people; “less recipe, more decisions” is the better way in. The visualization assignment on the back of the sheet already does this well: the message is the student's choice, and the rules fix everything else.</a:t>
            </a:r>
          </a:p>
          <a:p>
            <a:endParaRPr lang="en-US" dirty="0"/>
          </a:p>
          <a:p>
            <a:r>
              <a:rPr lang="en-US" dirty="0"/>
              <a:t>Calibrate by age and experience. Younger or newer students might choose between two options; older ones can frame their own question.</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capacities from the opening slide, the ones school has always been about. They're also what make people good partners with AI.</a:t>
            </a:r>
          </a:p>
          <a:p>
            <a:endParaRPr lang="en-US" dirty="0"/>
          </a:p>
          <a:p>
            <a:r>
              <a:rPr lang="en-US" dirty="0"/>
              <a:t>They grow best inside the content rather than in a unit bolted on beside it. A first step is usually to name the capacity out loud to students and give it a place in the assignment where it can show up.</a:t>
            </a:r>
          </a:p>
          <a:p>
            <a:endParaRPr lang="en-US" dirty="0"/>
          </a:p>
          <a:p>
            <a:r>
              <a:rPr lang="en-US" dirty="0"/>
              <a:t>Looking back across all five, notice how many of the first things to try involve students sharing their thinking with each other.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habit sits underneath every clarity. Doing the assignment yourself, the way your students do, is how you find the hard step (Clarity 2), where students can't tell what you want (Clarity 1), and whether the work shows you their thinking (Clarity 3).</a:t>
            </a:r>
          </a:p>
          <a:p>
            <a:endParaRPr lang="en-US" dirty="0"/>
          </a:p>
          <a:p>
            <a:r>
              <a:rPr lang="en-US" dirty="0"/>
              <a:t>It isn't a trick for catching students. It's empathy for the student doing the work at 10pm.</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match the feeling from step 1 to a clarity. Treat it as a hunch; so is the AI's suggestion if you use the prompt, and nobody has to be sure.</a:t>
            </a:r>
          </a:p>
          <a:p>
            <a:endParaRPr lang="en-US" dirty="0"/>
          </a:p>
          <a:p>
            <a:r>
              <a:rPr lang="en-US" dirty="0"/>
              <a:t>In the session we took a quick show of hands. The room's choices are often lopsided, with proxies and effort the most common. If you run this with colleagues, saying the counts out loud gives the group its own data to talk about.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paste the prompt into any AI chat, and it becomes a colleague who interviews you about one assignment. It follows the same steps as the sheet: your assignment and what bothers you, a clarity, and one change.</a:t>
            </a:r>
          </a:p>
          <a:p>
            <a:endParaRPr lang="en-US" dirty="0"/>
          </a:p>
          <a:p>
            <a:r>
              <a:rPr lang="en-US" dirty="0"/>
              <a:t>Its questions are about what you're trying to accomplish and what students gain, not due dates or formatting. Quick mode takes about ten minutes; deep mode is there when you have half an hour or more. The stopping rule in step 5 came out of Alicia's test run, described on slide 19.</a:t>
            </a:r>
          </a:p>
          <a:p>
            <a:endParaRPr lang="en-US" dirty="0"/>
          </a:p>
          <a:p>
            <a:r>
              <a:rPr lang="en-US" dirty="0"/>
              <a:t>If you'd rather not use a device, the sheet does everything quick mode does.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session we ran quick mode live on a real assignment. The three points on the slide are what to watch for in your own run.</a:t>
            </a:r>
          </a:p>
          <a:p>
            <a:endParaRPr lang="en-US" dirty="0"/>
          </a:p>
          <a:p>
            <a:r>
              <a:rPr lang="en-US" dirty="0"/>
              <a:t>The moments where you disagree with the AI are often the most valuable. Say so, and see what it does with that.</a:t>
            </a:r>
          </a:p>
          <a:p>
            <a:endParaRPr lang="en-US" dirty="0"/>
          </a:p>
          <a:p>
            <a:r>
              <a:rPr lang="en-US" dirty="0"/>
              <a:t>The larger point: nobody needs to know how to prompt. The expertise is packaged in the prompt, and the judgment stays yours.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hour: about thirteen minutes on your own assignment, with the prompt or the sheet. The aim is one change worth trying, not a finished redesign.</a:t>
            </a:r>
          </a:p>
          <a:p>
            <a:endParaRPr lang="en-US" dirty="0"/>
          </a:p>
          <a:p>
            <a:r>
              <a:rPr lang="en-US" dirty="0"/>
              <a:t>Two questions help: What did it suggest, and did you agree? What would a student notice first if you tried it? If the chat isn't finished when time runs out, jot down whatever idea is forming. That's enough to share.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person takes about ninety seconds to share the three things on the slide, and listeners ask one question.</a:t>
            </a:r>
          </a:p>
          <a:p>
            <a:endParaRPr lang="en-US" dirty="0"/>
          </a:p>
          <a:p>
            <a:r>
              <a:rPr lang="en-US" dirty="0"/>
              <a:t>The listener's question matters more than the speaker's summary. It's the same peer-sharing move the clarities keep pointing to, this time happening to us.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few tables share an idea with the whole room, ideally a spread of grade levels and clarities. The three questions on the slide help if a group is quiet.</a:t>
            </a:r>
          </a:p>
          <a:p>
            <a:endParaRPr lang="en-US" dirty="0"/>
          </a:p>
          <a:p>
            <a:r>
              <a:rPr lang="en-US" dirty="0"/>
              <a:t>If you facilitate this, reflect each idea back in a sentence and name the clarity it connects to, rather than evaluating it.</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ran this session through the same sheet. An early version had us presenting the framework for thirty minutes before anyone touched their own assignment, so the hard thinking came last, and rushed. That's Clarity 2, and the fix was to start with your assignment and let the clarities arrive as words for what you'd already written.</a:t>
            </a:r>
          </a:p>
          <a:p>
            <a:endParaRPr lang="en-US" dirty="0"/>
          </a:p>
          <a:p>
            <a:r>
              <a:rPr lang="en-US" dirty="0"/>
              <a:t>Other clarities showed up too: we stated the intent early (1), you chose your own assignment and clarity (4), and the table conversation was where your thinking showed (3 and 5).</a:t>
            </a:r>
          </a:p>
          <a:p>
            <a:endParaRPr lang="en-US" dirty="0"/>
          </a:p>
          <a:p>
            <a:r>
              <a:rPr lang="en-US" dirty="0"/>
              <a:t>The sheet itself started as twenty reflective questions and got simpler each time we looked at what people did with it. The version used in the session was its fifth.</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Alicia brought a geography lesson she liked, and the prompt kept asking questions until she felt her unit was on trial. It became useful when she asked it directly for answers: how the lesson fit the state standards, one small change, and ideas for her next unit.</a:t>
            </a:r>
          </a:p>
          <a:p>
            <a:endParaRPr lang="en-US" dirty="0"/>
          </a:p>
          <a:p>
            <a:r>
              <a:rPr lang="en-US" dirty="0"/>
              <a:t>The tool had a clear intent and still amplified the wrong thing. That's Clarity 1, applied to us. It took one test with one real teacher to see it, and the fix became the stopping rule now built into the prompt.</a:t>
            </a:r>
          </a:p>
          <a:p>
            <a:endParaRPr lang="en-US" dirty="0"/>
          </a:p>
          <a:p>
            <a:r>
              <a:rPr lang="en-US" dirty="0"/>
              <a:t>If the prompt starts to feel like an audit for you, type: “That's enough questions. What would you change?”</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still growing children into adults who think, work together, and take other people's perspectives. The assignment you worked on is one small place where that happens.</a:t>
            </a:r>
          </a:p>
          <a:p>
            <a:endParaRPr lang="en-US" dirty="0"/>
          </a:p>
          <a:p>
            <a:r>
              <a:rPr lang="en-US" dirty="0"/>
              <a:t>The next round can come the next time students do this assignment, or the next one like it. It doesn't have to wait a year.</a:t>
            </a:r>
          </a:p>
          <a:p>
            <a:endParaRPr lang="en-US" dirty="0"/>
          </a:p>
          <a:p>
            <a:r>
              <a:rPr lang="en-US" dirty="0"/>
              <a:t>One thing this session didn't cover: the clarities work on an assignment's intent. How activities run (pacing, grouping, routines) is a parallel path that matters just as much.</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from the session is at the link: the prompt with quick and deep modes, and the sheet with its worked examples. Both are free to use and share with colleagues.</a:t>
            </a:r>
          </a:p>
          <a:p>
            <a:endParaRPr lang="en-US" dirty="0"/>
          </a:p>
          <a:p>
            <a:r>
              <a:rPr lang="en-US" dirty="0"/>
              <a:t>We'd love to hear what happened when you tried something. What teachers report back is how the sheet gets its sixth version.</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body">
    <p:bg>
      <p:bgPr>
        <a:solidFill>
          <a:srgbClr val="F7F5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90" y="1315690"/>
            <a:ext cx="10566417" cy="512063"/>
          </a:xfrm>
          <a:prstGeom prst="rect">
            <a:avLst/>
          </a:prstGeom>
          <a:noFill/>
          <a:ln/>
        </p:spPr>
        <p:txBody>
          <a:bodyPr wrap="square" lIns="0" tIns="0" rIns="0" bIns="0" rtlCol="0" anchor="t"/>
          <a:lstStyle>
            <a:lvl1pPr marL="0" indent="0" algn="l">
              <a:lnSpc>
                <a:spcPct val="115000"/>
              </a:lnSpc>
              <a:buNone/>
              <a:defRPr lang="en-US" sz="3600" dirty="0">
                <a:solidFill>
                  <a:srgbClr val="1E2A38"/>
                </a:solidFill>
                <a:latin typeface="Georgia" pitchFamily="34" charset="0"/>
                <a:ea typeface="Georgia" pitchFamily="34" charset="-122"/>
                <a:cs typeface="Georgia"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790" y="2132553"/>
            <a:ext cx="10566410" cy="3912647"/>
          </a:xfrm>
          <a:prstGeom prst="rect">
            <a:avLst/>
          </a:prstGeom>
          <a:noFill/>
          <a:ln/>
        </p:spPr>
        <p:txBody>
          <a:bodyPr wrap="square" lIns="0" tIns="0" rIns="0" bIns="0" rtlCol="0" anchor="t"/>
          <a:lstStyle>
            <a:lvl1pPr marL="0" indent="0" algn="l">
              <a:lnSpc>
                <a:spcPct val="140000"/>
              </a:lnSpc>
              <a:buNone/>
              <a:defRPr lang="en-US" sz="1600" dirty="0">
                <a:solidFill>
                  <a:srgbClr val="1E2A38"/>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790" y="1315690"/>
            <a:ext cx="10566417" cy="512063"/>
          </a:xfrm>
          <a:prstGeom prst="rect">
            <a:avLst/>
          </a:prstGeom>
          <a:noFill/>
          <a:ln/>
        </p:spPr>
        <p:txBody>
          <a:bodyPr wrap="square" lIns="0" tIns="0" rIns="0" bIns="0" rtlCol="0" anchor="t"/>
          <a:lstStyle>
            <a:lvl1pPr marL="0" indent="0" algn="l">
              <a:lnSpc>
                <a:spcPct val="115000"/>
              </a:lnSpc>
              <a:buNone/>
              <a:defRPr lang="en-US" sz="3600" dirty="0">
                <a:solidFill>
                  <a:srgbClr val="1E2A38"/>
                </a:solidFill>
                <a:latin typeface="Georgia" pitchFamily="34" charset="0"/>
                <a:ea typeface="Georgia" pitchFamily="34" charset="-122"/>
                <a:cs typeface="Georgia"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790" y="2132553"/>
            <a:ext cx="10566410" cy="3912647"/>
          </a:xfrm>
          <a:prstGeom prst="rect">
            <a:avLst/>
          </a:prstGeom>
          <a:noFill/>
          <a:ln/>
        </p:spPr>
        <p:txBody>
          <a:bodyPr wrap="square" lIns="0" tIns="0" rIns="0" bIns="0" rtlCol="0" anchor="t"/>
          <a:lstStyle>
            <a:lvl1pPr marL="0" indent="0" algn="l">
              <a:lnSpc>
                <a:spcPct val="140000"/>
              </a:lnSpc>
              <a:buNone/>
              <a:defRPr lang="en-US" sz="1600" dirty="0">
                <a:solidFill>
                  <a:srgbClr val="1E2A38"/>
                </a:solidFill>
                <a:latin typeface="Nunito Sans" pitchFamily="34" charset="0"/>
                <a:ea typeface="Nunito Sans" pitchFamily="34" charset="-122"/>
                <a:cs typeface="Nunito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A38"/>
        </a:solidFill>
        <a:effectLst/>
      </p:bgPr>
    </p:bg>
    <p:spTree>
      <p:nvGrpSpPr>
        <p:cNvPr id="1" name=""/>
        <p:cNvGrpSpPr/>
        <p:nvPr/>
      </p:nvGrpSpPr>
      <p:grpSpPr>
        <a:xfrm>
          <a:off x="0" y="0"/>
          <a:ext cx="0" cy="0"/>
          <a:chOff x="0" y="0"/>
          <a:chExt cx="0" cy="0"/>
        </a:xfrm>
      </p:grpSpPr>
      <p:sp>
        <p:nvSpPr>
          <p:cNvPr id="2" name="Text 0"/>
          <p:cNvSpPr/>
          <p:nvPr/>
        </p:nvSpPr>
        <p:spPr>
          <a:xfrm>
            <a:off x="812790" y="812790"/>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E3A56E"/>
                </a:solidFill>
                <a:latin typeface="Nunito Sans" pitchFamily="34" charset="0"/>
                <a:ea typeface="Nunito Sans" pitchFamily="34" charset="-122"/>
                <a:cs typeface="Nunito Sans" pitchFamily="34" charset="-120"/>
              </a:rPr>
              <a:t>NWAIS · OCTOBER 2026</a:t>
            </a:r>
            <a:endParaRPr lang="en-US" sz="1400" dirty="0"/>
          </a:p>
        </p:txBody>
      </p:sp>
      <p:sp>
        <p:nvSpPr>
          <p:cNvPr id="3" name="Text 1"/>
          <p:cNvSpPr>
            <a:spLocks noGrp="1"/>
          </p:cNvSpPr>
          <p:nvPr>
            <p:ph type="title"/>
          </p:nvPr>
        </p:nvSpPr>
        <p:spPr>
          <a:xfrm>
            <a:off x="812790" y="2265683"/>
            <a:ext cx="10883410" cy="1671297"/>
          </a:xfrm>
          <a:prstGeom prst="rect">
            <a:avLst/>
          </a:prstGeom>
          <a:noFill/>
          <a:ln/>
        </p:spPr>
        <p:txBody>
          <a:bodyPr wrap="square" lIns="0" tIns="0" rIns="0" bIns="0" rtlCol="0" anchor="t">
            <a:normAutofit/>
          </a:bodyPr>
          <a:lstStyle/>
          <a:p>
            <a:pPr marL="0" indent="0" algn="l">
              <a:lnSpc>
                <a:spcPts val="6480"/>
              </a:lnSpc>
              <a:buNone/>
            </a:pPr>
            <a:r>
              <a:rPr lang="en-US" sz="6000" b="1" i="0" dirty="0">
                <a:solidFill>
                  <a:srgbClr val="F7F5EF"/>
                </a:solidFill>
                <a:latin typeface="Georgia" pitchFamily="18" charset="0"/>
                <a:ea typeface="Georgia" pitchFamily="18" charset="-122"/>
                <a:cs typeface="Georgia" pitchFamily="18" charset="-120"/>
              </a:rPr>
              <a:t>Five Clarities for Teaching in the Age of AI</a:t>
            </a:r>
            <a:endParaRPr lang="en-US" sz="6000" dirty="0"/>
          </a:p>
        </p:txBody>
      </p:sp>
      <p:sp>
        <p:nvSpPr>
          <p:cNvPr id="4" name="Text 2"/>
          <p:cNvSpPr/>
          <p:nvPr/>
        </p:nvSpPr>
        <p:spPr>
          <a:xfrm>
            <a:off x="812790" y="4165580"/>
            <a:ext cx="10883410" cy="416558"/>
          </a:xfrm>
          <a:prstGeom prst="rect">
            <a:avLst/>
          </a:prstGeom>
          <a:noFill/>
          <a:ln/>
        </p:spPr>
        <p:txBody>
          <a:bodyPr wrap="square" lIns="0" tIns="0" rIns="0" bIns="0" rtlCol="0" anchor="t">
            <a:normAutofit/>
          </a:bodyPr>
          <a:lstStyle/>
          <a:p>
            <a:pPr marL="0" indent="0" algn="l">
              <a:lnSpc>
                <a:spcPts val="3080"/>
              </a:lnSpc>
              <a:buNone/>
            </a:pPr>
            <a:r>
              <a:rPr lang="en-US" sz="2200" dirty="0">
                <a:solidFill>
                  <a:srgbClr val="C9D6E2"/>
                </a:solidFill>
                <a:latin typeface="Nunito Sans" pitchFamily="34" charset="0"/>
                <a:ea typeface="Nunito Sans" pitchFamily="34" charset="-122"/>
                <a:cs typeface="Nunito Sans" pitchFamily="34" charset="-120"/>
              </a:rPr>
              <a:t>Iterating your assignments towards your goals</a:t>
            </a:r>
            <a:endParaRPr lang="en-US" sz="2200" dirty="0"/>
          </a:p>
        </p:txBody>
      </p:sp>
      <p:sp>
        <p:nvSpPr>
          <p:cNvPr id="5" name="Text 3"/>
          <p:cNvSpPr/>
          <p:nvPr/>
        </p:nvSpPr>
        <p:spPr>
          <a:xfrm>
            <a:off x="812790" y="5760734"/>
            <a:ext cx="10883410"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9D6E2"/>
                </a:solidFill>
                <a:latin typeface="Nunito Sans" pitchFamily="34" charset="0"/>
                <a:ea typeface="Nunito Sans" pitchFamily="34" charset="-122"/>
                <a:cs typeface="Nunito Sans" pitchFamily="34" charset="-120"/>
              </a:rPr>
              <a:t>Jonathan Briggs &amp; Alicia Hale · Eastside Preparatory School</a:t>
            </a:r>
            <a:endParaRPr lang="en-US" sz="1600" dirty="0"/>
          </a:p>
        </p:txBody>
      </p:sp>
    </p:spTree>
    <p:extLst>
      <p:ext uri="{BB962C8B-B14F-4D97-AF65-F5344CB8AC3E}">
        <p14:creationId xmlns:p14="http://schemas.microsoft.com/office/powerpoint/2010/main" val="41641849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6238260"/>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Five Clarities for Teaching in the Age of AI · NWAIS 2026</a:t>
            </a:r>
            <a:endParaRPr lang="en-US" sz="1200" dirty="0"/>
          </a:p>
        </p:txBody>
      </p:sp>
      <p:sp>
        <p:nvSpPr>
          <p:cNvPr id="4" name="Text 1"/>
          <p:cNvSpPr/>
          <p:nvPr/>
        </p:nvSpPr>
        <p:spPr>
          <a:xfrm>
            <a:off x="812790" y="812791"/>
            <a:ext cx="10883361"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AS YOU SETTLE IN</a:t>
            </a:r>
            <a:endParaRPr lang="en-US" sz="1400" dirty="0"/>
          </a:p>
        </p:txBody>
      </p:sp>
      <p:sp>
        <p:nvSpPr>
          <p:cNvPr id="5" name="Text 2"/>
          <p:cNvSpPr>
            <a:spLocks noGrp="1"/>
          </p:cNvSpPr>
          <p:nvPr>
            <p:ph type="title"/>
          </p:nvPr>
        </p:nvSpPr>
        <p:spPr>
          <a:xfrm>
            <a:off x="812800" y="1320800"/>
            <a:ext cx="10883900" cy="10287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Bring one assignment to mind that feels like it needs an update</a:t>
            </a:r>
            <a:endParaRPr lang="en-US" sz="3600" dirty="0"/>
          </a:p>
        </p:txBody>
      </p:sp>
      <p:sp>
        <p:nvSpPr>
          <p:cNvPr id="6" name="Shape 3"/>
          <p:cNvSpPr/>
          <p:nvPr/>
        </p:nvSpPr>
        <p:spPr>
          <a:xfrm>
            <a:off x="815965" y="2797175"/>
            <a:ext cx="3346440" cy="3175000"/>
          </a:xfrm>
          <a:prstGeom prst="roundRect">
            <a:avLst>
              <a:gd name="adj" fmla="val 5150"/>
            </a:avLst>
          </a:prstGeom>
          <a:solidFill>
            <a:srgbClr val="FDFCF9"/>
          </a:solidFill>
          <a:ln w="6350">
            <a:solidFill>
              <a:srgbClr val="DCD6C8"/>
            </a:solidFill>
            <a:prstDash val="solid"/>
          </a:ln>
        </p:spPr>
        <p:txBody>
          <a:bodyPr/>
          <a:lstStyle/>
          <a:p>
            <a:endParaRPr lang="en-US"/>
          </a:p>
        </p:txBody>
      </p:sp>
      <p:sp>
        <p:nvSpPr>
          <p:cNvPr id="7" name="Text 4"/>
          <p:cNvSpPr/>
          <p:nvPr/>
        </p:nvSpPr>
        <p:spPr>
          <a:xfrm>
            <a:off x="1123629" y="3104838"/>
            <a:ext cx="2813047" cy="360665"/>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2E5E7E"/>
                </a:solidFill>
                <a:latin typeface="Nunito Sans" pitchFamily="34" charset="0"/>
                <a:ea typeface="Nunito Sans" pitchFamily="34" charset="-122"/>
                <a:cs typeface="Nunito Sans" pitchFamily="34" charset="-120"/>
              </a:rPr>
              <a:t>On your table</a:t>
            </a:r>
            <a:endParaRPr lang="en-US" sz="2200" dirty="0"/>
          </a:p>
        </p:txBody>
      </p:sp>
      <p:sp>
        <p:nvSpPr>
          <p:cNvPr id="8" name="Text 5"/>
          <p:cNvSpPr/>
          <p:nvPr/>
        </p:nvSpPr>
        <p:spPr>
          <a:xfrm>
            <a:off x="1123629" y="3541684"/>
            <a:ext cx="2813047" cy="878823"/>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The one-page sheet, with examples on the back. Jot on it, or just use it as a guide.</a:t>
            </a:r>
            <a:endParaRPr lang="en-US" sz="1600" dirty="0"/>
          </a:p>
        </p:txBody>
      </p:sp>
      <p:sp>
        <p:nvSpPr>
          <p:cNvPr id="9" name="Text 6"/>
          <p:cNvSpPr/>
          <p:nvPr/>
        </p:nvSpPr>
        <p:spPr>
          <a:xfrm>
            <a:off x="4422755" y="2797175"/>
            <a:ext cx="3346440" cy="3175000"/>
          </a:xfrm>
          <a:prstGeom prst="roundRect">
            <a:avLst>
              <a:gd name="adj" fmla="val 5150"/>
            </a:avLst>
          </a:prstGeom>
          <a:solidFill>
            <a:srgbClr val="FDFCF9"/>
          </a:solidFill>
          <a:ln w="6350">
            <a:solidFill>
              <a:srgbClr val="DCD6C8"/>
            </a:solidFill>
            <a:prstDash val="solid"/>
          </a:ln>
        </p:spPr>
        <p:txBody>
          <a:bodyPr wrap="square" lIns="278835" tIns="278845" rIns="196902" bIns="278845" rtlCol="0" anchor="t">
            <a:normAutofit/>
          </a:bodyPr>
          <a:lstStyle/>
          <a:p>
            <a:pPr marL="0" indent="0" algn="l">
              <a:lnSpc>
                <a:spcPts val="2640"/>
              </a:lnSpc>
              <a:buNone/>
            </a:pPr>
            <a:r>
              <a:rPr lang="en-US" sz="2200" b="1" dirty="0">
                <a:solidFill>
                  <a:srgbClr val="2E5E7E"/>
                </a:solidFill>
                <a:latin typeface="Nunito Sans" pitchFamily="34" charset="0"/>
                <a:ea typeface="Nunito Sans" pitchFamily="34" charset="-122"/>
                <a:cs typeface="Nunito Sans" pitchFamily="34" charset="-120"/>
              </a:rPr>
              <a:t>If you have a device</a:t>
            </a:r>
            <a:endParaRPr lang="en-US" sz="2200" dirty="0"/>
          </a:p>
        </p:txBody>
      </p:sp>
      <p:sp>
        <p:nvSpPr>
          <p:cNvPr id="10" name="Shape 7"/>
          <p:cNvSpPr/>
          <p:nvPr/>
        </p:nvSpPr>
        <p:spPr>
          <a:xfrm>
            <a:off x="8029546" y="2797175"/>
            <a:ext cx="3346440" cy="3175000"/>
          </a:xfrm>
          <a:prstGeom prst="roundRect">
            <a:avLst>
              <a:gd name="adj" fmla="val 5150"/>
            </a:avLst>
          </a:prstGeom>
          <a:solidFill>
            <a:srgbClr val="FDFCF9"/>
          </a:solidFill>
          <a:ln w="6350">
            <a:solidFill>
              <a:srgbClr val="DCD6C8"/>
            </a:solidFill>
            <a:prstDash val="solid"/>
          </a:ln>
        </p:spPr>
        <p:txBody>
          <a:bodyPr/>
          <a:lstStyle/>
          <a:p>
            <a:endParaRPr lang="en-US"/>
          </a:p>
        </p:txBody>
      </p:sp>
      <p:sp>
        <p:nvSpPr>
          <p:cNvPr id="11" name="Text 8"/>
          <p:cNvSpPr/>
          <p:nvPr/>
        </p:nvSpPr>
        <p:spPr>
          <a:xfrm>
            <a:off x="8337208" y="3104838"/>
            <a:ext cx="3035602" cy="360665"/>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2E5E7E"/>
                </a:solidFill>
                <a:latin typeface="Nunito Sans" pitchFamily="34" charset="0"/>
                <a:ea typeface="Nunito Sans" pitchFamily="34" charset="-122"/>
                <a:cs typeface="Nunito Sans" pitchFamily="34" charset="-120"/>
              </a:rPr>
              <a:t>Something you teach</a:t>
            </a:r>
            <a:endParaRPr lang="en-US" sz="2200" dirty="0"/>
          </a:p>
        </p:txBody>
      </p:sp>
      <p:sp>
        <p:nvSpPr>
          <p:cNvPr id="12" name="Text 9"/>
          <p:cNvSpPr/>
          <p:nvPr/>
        </p:nvSpPr>
        <p:spPr>
          <a:xfrm>
            <a:off x="8337208" y="3541684"/>
            <a:ext cx="2813047" cy="878823"/>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An assignment you'll give again. A file or a photo of it is plenty.</a:t>
            </a:r>
            <a:endParaRPr lang="en-US" sz="1600" dirty="0"/>
          </a:p>
        </p:txBody>
      </p:sp>
      <p:sp>
        <p:nvSpPr>
          <p:cNvPr id="13" name="Text 10"/>
          <p:cNvSpPr/>
          <p:nvPr/>
        </p:nvSpPr>
        <p:spPr>
          <a:xfrm>
            <a:off x="4597400" y="5334000"/>
            <a:ext cx="2902527" cy="55880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https://eastsideprep.instructure.com/courses/2305308</a:t>
            </a:r>
            <a:endParaRPr lang="en-US" sz="1600" dirty="0"/>
          </a:p>
        </p:txBody>
      </p:sp>
      <p:pic>
        <p:nvPicPr>
          <p:cNvPr id="3" name="Image 0" descr="image.png"/>
          <p:cNvPicPr>
            <a:picLocks noChangeAspect="1"/>
          </p:cNvPicPr>
          <p:nvPr/>
        </p:nvPicPr>
        <p:blipFill>
          <a:blip r:embed="rId3"/>
          <a:srcRect t="6321" b="6321"/>
          <a:stretch/>
        </p:blipFill>
        <p:spPr>
          <a:xfrm>
            <a:off x="5073650" y="3479800"/>
            <a:ext cx="2032000" cy="1778000"/>
          </a:xfrm>
          <a:prstGeom prst="rect">
            <a:avLst/>
          </a:prstGeom>
        </p:spPr>
      </p:pic>
    </p:spTree>
    <p:extLst>
      <p:ext uri="{BB962C8B-B14F-4D97-AF65-F5344CB8AC3E}">
        <p14:creationId xmlns:p14="http://schemas.microsoft.com/office/powerpoint/2010/main" val="987941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E2A38"/>
        </a:solidFill>
        <a:effectLst/>
      </p:bgPr>
    </p:bg>
    <p:spTree>
      <p:nvGrpSpPr>
        <p:cNvPr id="1" name=""/>
        <p:cNvGrpSpPr/>
        <p:nvPr/>
      </p:nvGrpSpPr>
      <p:grpSpPr>
        <a:xfrm>
          <a:off x="0" y="0"/>
          <a:ext cx="0" cy="0"/>
          <a:chOff x="0" y="0"/>
          <a:chExt cx="0" cy="0"/>
        </a:xfrm>
      </p:grpSpPr>
      <p:sp>
        <p:nvSpPr>
          <p:cNvPr id="2" name="Text 0"/>
          <p:cNvSpPr>
            <a:spLocks noGrp="1"/>
          </p:cNvSpPr>
          <p:nvPr>
            <p:ph type="title"/>
          </p:nvPr>
        </p:nvSpPr>
        <p:spPr>
          <a:xfrm>
            <a:off x="812800" y="1739900"/>
            <a:ext cx="10883900" cy="698500"/>
          </a:xfrm>
          <a:prstGeom prst="rect">
            <a:avLst/>
          </a:prstGeom>
          <a:noFill/>
          <a:ln/>
        </p:spPr>
        <p:txBody>
          <a:bodyPr wrap="square" lIns="0" tIns="0" rIns="0" bIns="0" rtlCol="0" anchor="t">
            <a:normAutofit/>
          </a:bodyPr>
          <a:lstStyle/>
          <a:p>
            <a:pPr marL="0" indent="0" algn="l">
              <a:lnSpc>
                <a:spcPts val="5280"/>
              </a:lnSpc>
              <a:buNone/>
            </a:pPr>
            <a:r>
              <a:rPr lang="en-US" sz="4800" b="1" i="0" dirty="0">
                <a:solidFill>
                  <a:srgbClr val="F7F5EF"/>
                </a:solidFill>
                <a:latin typeface="Georgia" pitchFamily="18" charset="0"/>
                <a:ea typeface="Georgia" pitchFamily="18" charset="-122"/>
                <a:cs typeface="Georgia" pitchFamily="18" charset="-120"/>
              </a:rPr>
              <a:t>Our job hasn't changed.</a:t>
            </a:r>
            <a:endParaRPr lang="en-US" sz="4800" dirty="0"/>
          </a:p>
        </p:txBody>
      </p:sp>
      <p:sp>
        <p:nvSpPr>
          <p:cNvPr id="3" name="Text 1"/>
          <p:cNvSpPr/>
          <p:nvPr/>
        </p:nvSpPr>
        <p:spPr>
          <a:xfrm>
            <a:off x="812790" y="2712735"/>
            <a:ext cx="9810748" cy="736562"/>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C9D6E2"/>
                </a:solidFill>
                <a:latin typeface="Nunito Sans" pitchFamily="34" charset="0"/>
                <a:ea typeface="Nunito Sans" pitchFamily="34" charset="-122"/>
                <a:cs typeface="Nunito Sans" pitchFamily="34" charset="-120"/>
              </a:rPr>
              <a:t>We're still growing children into adults who can think critically, work together, talk through hard ideas, and take someone else's perspective.</a:t>
            </a:r>
            <a:endParaRPr lang="en-US" sz="2000" dirty="0"/>
          </a:p>
        </p:txBody>
      </p:sp>
      <p:pic>
        <p:nvPicPr>
          <p:cNvPr id="4" name="Image 0" descr="line"/>
          <p:cNvPicPr>
            <a:picLocks noChangeAspect="1"/>
          </p:cNvPicPr>
          <p:nvPr/>
        </p:nvPicPr>
        <p:blipFill>
          <a:blip r:embed="rId3"/>
          <a:srcRect l="-55" r="-55"/>
          <a:stretch/>
        </p:blipFill>
        <p:spPr>
          <a:xfrm>
            <a:off x="812790" y="3728687"/>
            <a:ext cx="1524000" cy="25372"/>
          </a:xfrm>
          <a:prstGeom prst="rect">
            <a:avLst/>
          </a:prstGeom>
        </p:spPr>
      </p:pic>
      <p:sp>
        <p:nvSpPr>
          <p:cNvPr id="5" name="Text 2"/>
          <p:cNvSpPr/>
          <p:nvPr/>
        </p:nvSpPr>
        <p:spPr>
          <a:xfrm>
            <a:off x="812790" y="4058850"/>
            <a:ext cx="10203178" cy="883878"/>
          </a:xfrm>
          <a:prstGeom prst="rect">
            <a:avLst/>
          </a:prstGeom>
          <a:noFill/>
          <a:ln/>
        </p:spPr>
        <p:txBody>
          <a:bodyPr wrap="square" lIns="0" tIns="0" rIns="0" bIns="0" rtlCol="0" anchor="t">
            <a:normAutofit/>
          </a:bodyPr>
          <a:lstStyle/>
          <a:p>
            <a:pPr marL="0" indent="0" algn="l">
              <a:lnSpc>
                <a:spcPts val="3380"/>
              </a:lnSpc>
              <a:buNone/>
            </a:pPr>
            <a:r>
              <a:rPr lang="en-US" sz="2600" dirty="0">
                <a:solidFill>
                  <a:srgbClr val="E3A56E"/>
                </a:solidFill>
                <a:latin typeface="Georgia" pitchFamily="18" charset="0"/>
                <a:ea typeface="Georgia" pitchFamily="18" charset="-122"/>
                <a:cs typeface="Georgia" pitchFamily="18" charset="-120"/>
              </a:rPr>
              <a:t>AI hasn't changed the purpose of schools. It has demanded more clarity about our purpose and intent.</a:t>
            </a:r>
            <a:endParaRPr lang="en-US" sz="2600" dirty="0"/>
          </a:p>
        </p:txBody>
      </p:sp>
      <p:sp>
        <p:nvSpPr>
          <p:cNvPr id="6" name="Text 3"/>
          <p:cNvSpPr/>
          <p:nvPr/>
        </p:nvSpPr>
        <p:spPr>
          <a:xfrm>
            <a:off x="812790" y="6238260"/>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B0C0"/>
                </a:solidFill>
                <a:latin typeface="Nunito Sans" pitchFamily="34" charset="0"/>
                <a:ea typeface="Nunito Sans" pitchFamily="34" charset="-122"/>
                <a:cs typeface="Nunito Sans" pitchFamily="34" charset="-120"/>
              </a:rPr>
              <a:t>From "Teaching with Clarity in the Age of AI," Inspire, EPS</a:t>
            </a:r>
            <a:endParaRPr lang="en-US" sz="1200" dirty="0"/>
          </a:p>
        </p:txBody>
      </p:sp>
    </p:spTree>
    <p:extLst>
      <p:ext uri="{BB962C8B-B14F-4D97-AF65-F5344CB8AC3E}">
        <p14:creationId xmlns:p14="http://schemas.microsoft.com/office/powerpoint/2010/main" val="992191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2E5E7E"/>
        </a:solidFill>
        <a:effectLst/>
      </p:bgPr>
    </p:bg>
    <p:spTree>
      <p:nvGrpSpPr>
        <p:cNvPr id="1" name=""/>
        <p:cNvGrpSpPr/>
        <p:nvPr/>
      </p:nvGrpSpPr>
      <p:grpSpPr>
        <a:xfrm>
          <a:off x="0" y="0"/>
          <a:ext cx="0" cy="0"/>
          <a:chOff x="0" y="0"/>
          <a:chExt cx="0" cy="0"/>
        </a:xfrm>
      </p:grpSpPr>
      <p:sp>
        <p:nvSpPr>
          <p:cNvPr id="2" name="Text 0"/>
          <p:cNvSpPr/>
          <p:nvPr/>
        </p:nvSpPr>
        <p:spPr>
          <a:xfrm>
            <a:off x="812790" y="812789"/>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F2D3B3"/>
                </a:solidFill>
                <a:latin typeface="Nunito Sans" pitchFamily="34" charset="0"/>
                <a:ea typeface="Nunito Sans" pitchFamily="34" charset="-122"/>
                <a:cs typeface="Nunito Sans" pitchFamily="34" charset="-120"/>
              </a:rPr>
              <a:t>STEP 1 ON YOUR SHEET · 3 MINUTES</a:t>
            </a:r>
            <a:endParaRPr lang="en-US" sz="1400" dirty="0"/>
          </a:p>
        </p:txBody>
      </p:sp>
      <p:sp>
        <p:nvSpPr>
          <p:cNvPr id="3" name="Text 1"/>
          <p:cNvSpPr>
            <a:spLocks noGrp="1"/>
          </p:cNvSpPr>
          <p:nvPr>
            <p:ph type="title"/>
          </p:nvPr>
        </p:nvSpPr>
        <p:spPr>
          <a:xfrm>
            <a:off x="812800" y="1422400"/>
            <a:ext cx="10883900" cy="647700"/>
          </a:xfrm>
          <a:prstGeom prst="rect">
            <a:avLst/>
          </a:prstGeom>
          <a:noFill/>
          <a:ln/>
        </p:spPr>
        <p:txBody>
          <a:bodyPr wrap="square" lIns="0" tIns="0" rIns="0" bIns="0" rtlCol="0" anchor="t">
            <a:normAutofit/>
          </a:bodyPr>
          <a:lstStyle/>
          <a:p>
            <a:pPr marL="0" indent="0" algn="l">
              <a:lnSpc>
                <a:spcPts val="4928"/>
              </a:lnSpc>
              <a:buNone/>
            </a:pPr>
            <a:r>
              <a:rPr lang="en-US" sz="4400" b="1" i="0" dirty="0">
                <a:solidFill>
                  <a:srgbClr val="F7F5EF"/>
                </a:solidFill>
                <a:latin typeface="Georgia" pitchFamily="18" charset="0"/>
                <a:ea typeface="Georgia" pitchFamily="18" charset="-122"/>
                <a:cs typeface="Georgia" pitchFamily="18" charset="-120"/>
              </a:rPr>
              <a:t>Back to your assignment</a:t>
            </a:r>
            <a:endParaRPr lang="en-US" sz="4400" dirty="0"/>
          </a:p>
        </p:txBody>
      </p:sp>
      <p:sp>
        <p:nvSpPr>
          <p:cNvPr id="4" name="Text 2"/>
          <p:cNvSpPr/>
          <p:nvPr/>
        </p:nvSpPr>
        <p:spPr>
          <a:xfrm>
            <a:off x="812790" y="2144683"/>
            <a:ext cx="10883410" cy="421613"/>
          </a:xfrm>
          <a:prstGeom prst="rect">
            <a:avLst/>
          </a:prstGeom>
          <a:noFill/>
          <a:ln/>
        </p:spPr>
        <p:txBody>
          <a:bodyPr wrap="square" lIns="0" tIns="0" rIns="0" bIns="0" rtlCol="0" anchor="t">
            <a:normAutofit/>
          </a:bodyPr>
          <a:lstStyle/>
          <a:p>
            <a:pPr marL="0" indent="0" algn="l">
              <a:lnSpc>
                <a:spcPts val="3120"/>
              </a:lnSpc>
              <a:buNone/>
            </a:pPr>
            <a:r>
              <a:rPr lang="en-US" sz="2600" dirty="0">
                <a:solidFill>
                  <a:srgbClr val="F2D3B3"/>
                </a:solidFill>
                <a:latin typeface="Georgia" pitchFamily="18" charset="0"/>
                <a:ea typeface="Georgia" pitchFamily="18" charset="-122"/>
                <a:cs typeface="Georgia" pitchFamily="18" charset="-120"/>
              </a:rPr>
              <a:t>What bothers you about it?</a:t>
            </a:r>
            <a:endParaRPr lang="en-US" sz="2600" dirty="0"/>
          </a:p>
        </p:txBody>
      </p:sp>
      <p:sp>
        <p:nvSpPr>
          <p:cNvPr id="5" name="Text 3"/>
          <p:cNvSpPr/>
          <p:nvPr/>
        </p:nvSpPr>
        <p:spPr>
          <a:xfrm>
            <a:off x="812790" y="2896477"/>
            <a:ext cx="5156209" cy="1361423"/>
          </a:xfrm>
          <a:prstGeom prst="roundRect">
            <a:avLst>
              <a:gd name="adj" fmla="val 7463"/>
            </a:avLst>
          </a:prstGeom>
          <a:solidFill>
            <a:srgbClr val="27506C"/>
          </a:solidFill>
          <a:ln/>
        </p:spPr>
        <p:txBody>
          <a:bodyPr wrap="square" lIns="224242" tIns="224242" rIns="84796" bIns="198842" rtlCol="0" anchor="t">
            <a:normAutofit/>
          </a:bodyPr>
          <a:lstStyle/>
          <a:p>
            <a:pPr marL="0" indent="0" algn="l">
              <a:lnSpc>
                <a:spcPts val="2240"/>
              </a:lnSpc>
              <a:buNone/>
            </a:pPr>
            <a:r>
              <a:rPr lang="en-US" sz="1600" dirty="0">
                <a:solidFill>
                  <a:srgbClr val="F7F5EF"/>
                </a:solidFill>
                <a:latin typeface="Nunito Sans" pitchFamily="34" charset="0"/>
                <a:ea typeface="Nunito Sans" pitchFamily="34" charset="-122"/>
                <a:cs typeface="Nunito Sans" pitchFamily="34" charset="-120"/>
              </a:rPr>
              <a:t>Think about the assignment you brought to mind. In a sentence or two, what nags at you? Jot it down if that helps.</a:t>
            </a:r>
            <a:endParaRPr lang="en-US" sz="1600" dirty="0"/>
          </a:p>
        </p:txBody>
      </p:sp>
      <p:sp>
        <p:nvSpPr>
          <p:cNvPr id="6" name="Text 4"/>
          <p:cNvSpPr/>
          <p:nvPr/>
        </p:nvSpPr>
        <p:spPr>
          <a:xfrm>
            <a:off x="6222999" y="2896477"/>
            <a:ext cx="5156209" cy="1361423"/>
          </a:xfrm>
          <a:prstGeom prst="roundRect">
            <a:avLst>
              <a:gd name="adj" fmla="val 7463"/>
            </a:avLst>
          </a:prstGeom>
          <a:solidFill>
            <a:srgbClr val="27506C"/>
          </a:solidFill>
          <a:ln/>
        </p:spPr>
        <p:txBody>
          <a:bodyPr wrap="square" lIns="224242" tIns="224242" rIns="84796" bIns="224242" rtlCol="0" anchor="t">
            <a:normAutofit/>
          </a:bodyPr>
          <a:lstStyle/>
          <a:p>
            <a:pPr marL="0" indent="0" algn="l">
              <a:lnSpc>
                <a:spcPts val="2240"/>
              </a:lnSpc>
              <a:buNone/>
            </a:pPr>
            <a:r>
              <a:rPr lang="en-US" sz="1600" dirty="0">
                <a:solidFill>
                  <a:srgbClr val="F7F5EF"/>
                </a:solidFill>
                <a:latin typeface="Nunito Sans" pitchFamily="34" charset="0"/>
                <a:ea typeface="Nunito Sans" pitchFamily="34" charset="-122"/>
                <a:cs typeface="Nunito Sans" pitchFamily="34" charset="-120"/>
              </a:rPr>
              <a:t>Nothing bothers you yet? Choose the one you'd least like to see done by an AI.</a:t>
            </a:r>
            <a:endParaRPr lang="en-US" sz="1600" dirty="0"/>
          </a:p>
        </p:txBody>
      </p:sp>
    </p:spTree>
    <p:extLst>
      <p:ext uri="{BB962C8B-B14F-4D97-AF65-F5344CB8AC3E}">
        <p14:creationId xmlns:p14="http://schemas.microsoft.com/office/powerpoint/2010/main" val="2342242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1"/>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WORDS FOR THE FEELING</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Five clarities</a:t>
            </a:r>
            <a:endParaRPr lang="en-US" sz="3600" dirty="0"/>
          </a:p>
        </p:txBody>
      </p:sp>
      <p:sp>
        <p:nvSpPr>
          <p:cNvPr id="4" name="Shape 2"/>
          <p:cNvSpPr/>
          <p:nvPr/>
        </p:nvSpPr>
        <p:spPr>
          <a:xfrm>
            <a:off x="815965" y="2288090"/>
            <a:ext cx="1985017" cy="2753868"/>
          </a:xfrm>
          <a:prstGeom prst="roundRect">
            <a:avLst>
              <a:gd name="adj" fmla="val 3679"/>
            </a:avLst>
          </a:prstGeom>
          <a:solidFill>
            <a:srgbClr val="FDFCF9"/>
          </a:solidFill>
          <a:ln w="6350">
            <a:solidFill>
              <a:srgbClr val="DCD6C8"/>
            </a:solidFill>
            <a:prstDash val="solid"/>
          </a:ln>
        </p:spPr>
        <p:txBody>
          <a:bodyPr/>
          <a:lstStyle/>
          <a:p>
            <a:endParaRPr lang="en-US"/>
          </a:p>
        </p:txBody>
      </p:sp>
      <p:sp>
        <p:nvSpPr>
          <p:cNvPr id="5" name="Text 3"/>
          <p:cNvSpPr/>
          <p:nvPr/>
        </p:nvSpPr>
        <p:spPr>
          <a:xfrm>
            <a:off x="1047419" y="2519542"/>
            <a:ext cx="1572910" cy="665455"/>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5E7E"/>
                </a:solidFill>
                <a:latin typeface="Georgia" pitchFamily="18" charset="0"/>
                <a:ea typeface="Georgia" pitchFamily="18" charset="-122"/>
                <a:cs typeface="Georgia" pitchFamily="18" charset="-120"/>
              </a:rPr>
              <a:t>1</a:t>
            </a:r>
            <a:endParaRPr lang="en-US" sz="3600" dirty="0"/>
          </a:p>
        </p:txBody>
      </p:sp>
      <p:sp>
        <p:nvSpPr>
          <p:cNvPr id="6" name="Text 4"/>
          <p:cNvSpPr/>
          <p:nvPr/>
        </p:nvSpPr>
        <p:spPr>
          <a:xfrm>
            <a:off x="1047419" y="3261178"/>
            <a:ext cx="1572910" cy="51308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8"/>
                </a:solidFill>
                <a:latin typeface="Nunito Sans" pitchFamily="34" charset="0"/>
                <a:ea typeface="Nunito Sans" pitchFamily="34" charset="-122"/>
                <a:cs typeface="Nunito Sans" pitchFamily="34" charset="-120"/>
              </a:rPr>
              <a:t>Context and Intention</a:t>
            </a:r>
            <a:endParaRPr lang="en-US" sz="1600" dirty="0"/>
          </a:p>
        </p:txBody>
      </p:sp>
      <p:sp>
        <p:nvSpPr>
          <p:cNvPr id="7" name="Text 5"/>
          <p:cNvSpPr/>
          <p:nvPr/>
        </p:nvSpPr>
        <p:spPr>
          <a:xfrm>
            <a:off x="1047419" y="3850444"/>
            <a:ext cx="1572910" cy="505430"/>
          </a:xfrm>
          <a:prstGeom prst="rect">
            <a:avLst/>
          </a:prstGeom>
          <a:noFill/>
          <a:ln/>
        </p:spPr>
        <p:txBody>
          <a:bodyPr wrap="square" lIns="0" tIns="0" rIns="0" bIns="0" rtlCol="0" anchor="t">
            <a:normAutofit/>
          </a:bodyPr>
          <a:lstStyle/>
          <a:p>
            <a:pPr marL="0" indent="0" algn="l">
              <a:lnSpc>
                <a:spcPts val="1890"/>
              </a:lnSpc>
              <a:buNone/>
            </a:pPr>
            <a:r>
              <a:rPr lang="en-US" sz="1400" i="1" dirty="0">
                <a:solidFill>
                  <a:srgbClr val="A5521F"/>
                </a:solidFill>
                <a:latin typeface="Nunito Sans" pitchFamily="34" charset="0"/>
                <a:ea typeface="Nunito Sans" pitchFamily="34" charset="-122"/>
                <a:cs typeface="Nunito Sans" pitchFamily="34" charset="-120"/>
              </a:rPr>
              <a:t>Say what the work is for</a:t>
            </a:r>
            <a:endParaRPr lang="en-US" sz="1400" dirty="0"/>
          </a:p>
        </p:txBody>
      </p:sp>
      <p:sp>
        <p:nvSpPr>
          <p:cNvPr id="8" name="Shape 6"/>
          <p:cNvSpPr/>
          <p:nvPr/>
        </p:nvSpPr>
        <p:spPr>
          <a:xfrm>
            <a:off x="2959704" y="2288090"/>
            <a:ext cx="1985017" cy="2753868"/>
          </a:xfrm>
          <a:prstGeom prst="roundRect">
            <a:avLst>
              <a:gd name="adj" fmla="val 3679"/>
            </a:avLst>
          </a:prstGeom>
          <a:solidFill>
            <a:srgbClr val="FDFCF9"/>
          </a:solidFill>
          <a:ln w="6350">
            <a:solidFill>
              <a:srgbClr val="DCD6C8"/>
            </a:solidFill>
            <a:prstDash val="solid"/>
          </a:ln>
        </p:spPr>
        <p:txBody>
          <a:bodyPr/>
          <a:lstStyle/>
          <a:p>
            <a:endParaRPr lang="en-US"/>
          </a:p>
        </p:txBody>
      </p:sp>
      <p:sp>
        <p:nvSpPr>
          <p:cNvPr id="9" name="Text 7"/>
          <p:cNvSpPr/>
          <p:nvPr/>
        </p:nvSpPr>
        <p:spPr>
          <a:xfrm>
            <a:off x="3191158" y="2519542"/>
            <a:ext cx="1572910" cy="665455"/>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5E7E"/>
                </a:solidFill>
                <a:latin typeface="Georgia" pitchFamily="18" charset="0"/>
                <a:ea typeface="Georgia" pitchFamily="18" charset="-122"/>
                <a:cs typeface="Georgia" pitchFamily="18" charset="-120"/>
              </a:rPr>
              <a:t>2</a:t>
            </a:r>
            <a:endParaRPr lang="en-US" sz="3600" dirty="0"/>
          </a:p>
        </p:txBody>
      </p:sp>
      <p:sp>
        <p:nvSpPr>
          <p:cNvPr id="10" name="Text 8"/>
          <p:cNvSpPr/>
          <p:nvPr/>
        </p:nvSpPr>
        <p:spPr>
          <a:xfrm>
            <a:off x="3191158" y="3261178"/>
            <a:ext cx="1572910" cy="51308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8"/>
                </a:solidFill>
                <a:latin typeface="Nunito Sans" pitchFamily="34" charset="0"/>
                <a:ea typeface="Nunito Sans" pitchFamily="34" charset="-122"/>
                <a:cs typeface="Nunito Sans" pitchFamily="34" charset="-120"/>
              </a:rPr>
              <a:t>Learning Takes Effort</a:t>
            </a:r>
            <a:endParaRPr lang="en-US" sz="1600" dirty="0"/>
          </a:p>
        </p:txBody>
      </p:sp>
      <p:sp>
        <p:nvSpPr>
          <p:cNvPr id="11" name="Text 9"/>
          <p:cNvSpPr/>
          <p:nvPr/>
        </p:nvSpPr>
        <p:spPr>
          <a:xfrm>
            <a:off x="3191158" y="3850444"/>
            <a:ext cx="1572910" cy="505430"/>
          </a:xfrm>
          <a:prstGeom prst="rect">
            <a:avLst/>
          </a:prstGeom>
          <a:noFill/>
          <a:ln/>
        </p:spPr>
        <p:txBody>
          <a:bodyPr wrap="square" lIns="0" tIns="0" rIns="0" bIns="0" rtlCol="0" anchor="t">
            <a:normAutofit/>
          </a:bodyPr>
          <a:lstStyle/>
          <a:p>
            <a:pPr marL="0" indent="0" algn="l">
              <a:lnSpc>
                <a:spcPts val="1890"/>
              </a:lnSpc>
              <a:buNone/>
            </a:pPr>
            <a:r>
              <a:rPr lang="en-US" sz="1400" i="1" dirty="0">
                <a:solidFill>
                  <a:srgbClr val="A5521F"/>
                </a:solidFill>
                <a:latin typeface="Nunito Sans" pitchFamily="34" charset="0"/>
                <a:ea typeface="Nunito Sans" pitchFamily="34" charset="-122"/>
                <a:cs typeface="Nunito Sans" pitchFamily="34" charset="-120"/>
              </a:rPr>
              <a:t>Some of it should feel hard</a:t>
            </a:r>
            <a:endParaRPr lang="en-US" sz="1400" dirty="0"/>
          </a:p>
        </p:txBody>
      </p:sp>
      <p:sp>
        <p:nvSpPr>
          <p:cNvPr id="12" name="Shape 10"/>
          <p:cNvSpPr/>
          <p:nvPr/>
        </p:nvSpPr>
        <p:spPr>
          <a:xfrm>
            <a:off x="5103443" y="2288090"/>
            <a:ext cx="1985064" cy="2753868"/>
          </a:xfrm>
          <a:prstGeom prst="roundRect">
            <a:avLst>
              <a:gd name="adj" fmla="val 3679"/>
            </a:avLst>
          </a:prstGeom>
          <a:solidFill>
            <a:srgbClr val="FDFCF9"/>
          </a:solidFill>
          <a:ln w="6350">
            <a:solidFill>
              <a:srgbClr val="DCD6C8"/>
            </a:solidFill>
            <a:prstDash val="solid"/>
          </a:ln>
        </p:spPr>
        <p:txBody>
          <a:bodyPr/>
          <a:lstStyle/>
          <a:p>
            <a:endParaRPr lang="en-US"/>
          </a:p>
        </p:txBody>
      </p:sp>
      <p:sp>
        <p:nvSpPr>
          <p:cNvPr id="13" name="Text 11"/>
          <p:cNvSpPr/>
          <p:nvPr/>
        </p:nvSpPr>
        <p:spPr>
          <a:xfrm>
            <a:off x="5334897" y="2519542"/>
            <a:ext cx="1572957" cy="665455"/>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5E7E"/>
                </a:solidFill>
                <a:latin typeface="Georgia" pitchFamily="18" charset="0"/>
                <a:ea typeface="Georgia" pitchFamily="18" charset="-122"/>
                <a:cs typeface="Georgia" pitchFamily="18" charset="-120"/>
              </a:rPr>
              <a:t>3</a:t>
            </a:r>
            <a:endParaRPr lang="en-US" sz="3600" dirty="0"/>
          </a:p>
        </p:txBody>
      </p:sp>
      <p:sp>
        <p:nvSpPr>
          <p:cNvPr id="14" name="Text 12"/>
          <p:cNvSpPr/>
          <p:nvPr/>
        </p:nvSpPr>
        <p:spPr>
          <a:xfrm>
            <a:off x="5334897" y="3261178"/>
            <a:ext cx="1572957" cy="51308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8"/>
                </a:solidFill>
                <a:latin typeface="Nunito Sans" pitchFamily="34" charset="0"/>
                <a:ea typeface="Nunito Sans" pitchFamily="34" charset="-122"/>
                <a:cs typeface="Nunito Sans" pitchFamily="34" charset="-120"/>
              </a:rPr>
              <a:t>Assignments Are Proxies</a:t>
            </a:r>
            <a:endParaRPr lang="en-US" sz="1600" dirty="0"/>
          </a:p>
        </p:txBody>
      </p:sp>
      <p:sp>
        <p:nvSpPr>
          <p:cNvPr id="15" name="Text 13"/>
          <p:cNvSpPr/>
          <p:nvPr/>
        </p:nvSpPr>
        <p:spPr>
          <a:xfrm>
            <a:off x="5334897" y="3850444"/>
            <a:ext cx="1572957" cy="985459"/>
          </a:xfrm>
          <a:prstGeom prst="rect">
            <a:avLst/>
          </a:prstGeom>
          <a:noFill/>
          <a:ln/>
        </p:spPr>
        <p:txBody>
          <a:bodyPr wrap="square" lIns="0" tIns="0" rIns="0" bIns="0" rtlCol="0" anchor="t">
            <a:normAutofit/>
          </a:bodyPr>
          <a:lstStyle/>
          <a:p>
            <a:pPr marL="0" indent="0" algn="l">
              <a:lnSpc>
                <a:spcPts val="1890"/>
              </a:lnSpc>
              <a:buNone/>
            </a:pPr>
            <a:r>
              <a:rPr lang="en-US" sz="1400" i="1" dirty="0">
                <a:solidFill>
                  <a:srgbClr val="A5521F"/>
                </a:solidFill>
                <a:latin typeface="Nunito Sans" pitchFamily="34" charset="0"/>
                <a:ea typeface="Nunito Sans" pitchFamily="34" charset="-122"/>
                <a:cs typeface="Nunito Sans" pitchFamily="34" charset="-120"/>
              </a:rPr>
              <a:t>The work is evidence of thinking, not the goal</a:t>
            </a:r>
            <a:endParaRPr lang="en-US" sz="1400" dirty="0"/>
          </a:p>
        </p:txBody>
      </p:sp>
      <p:sp>
        <p:nvSpPr>
          <p:cNvPr id="16" name="Shape 14"/>
          <p:cNvSpPr/>
          <p:nvPr/>
        </p:nvSpPr>
        <p:spPr>
          <a:xfrm>
            <a:off x="7247229" y="2288090"/>
            <a:ext cx="1985017" cy="2753868"/>
          </a:xfrm>
          <a:prstGeom prst="roundRect">
            <a:avLst>
              <a:gd name="adj" fmla="val 3679"/>
            </a:avLst>
          </a:prstGeom>
          <a:solidFill>
            <a:srgbClr val="FDFCF9"/>
          </a:solidFill>
          <a:ln w="6350">
            <a:solidFill>
              <a:srgbClr val="DCD6C8"/>
            </a:solidFill>
            <a:prstDash val="solid"/>
          </a:ln>
        </p:spPr>
        <p:txBody>
          <a:bodyPr/>
          <a:lstStyle/>
          <a:p>
            <a:endParaRPr lang="en-US"/>
          </a:p>
        </p:txBody>
      </p:sp>
      <p:sp>
        <p:nvSpPr>
          <p:cNvPr id="17" name="Text 15"/>
          <p:cNvSpPr/>
          <p:nvPr/>
        </p:nvSpPr>
        <p:spPr>
          <a:xfrm>
            <a:off x="7478683" y="2519542"/>
            <a:ext cx="1572910" cy="665455"/>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5E7E"/>
                </a:solidFill>
                <a:latin typeface="Georgia" pitchFamily="18" charset="0"/>
                <a:ea typeface="Georgia" pitchFamily="18" charset="-122"/>
                <a:cs typeface="Georgia" pitchFamily="18" charset="-120"/>
              </a:rPr>
              <a:t>4</a:t>
            </a:r>
            <a:endParaRPr lang="en-US" sz="3600" dirty="0"/>
          </a:p>
        </p:txBody>
      </p:sp>
      <p:sp>
        <p:nvSpPr>
          <p:cNvPr id="18" name="Text 16"/>
          <p:cNvSpPr/>
          <p:nvPr/>
        </p:nvSpPr>
        <p:spPr>
          <a:xfrm>
            <a:off x="7478683" y="3261178"/>
            <a:ext cx="1572910" cy="51308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8"/>
                </a:solidFill>
                <a:latin typeface="Nunito Sans" pitchFamily="34" charset="0"/>
                <a:ea typeface="Nunito Sans" pitchFamily="34" charset="-122"/>
                <a:cs typeface="Nunito Sans" pitchFamily="34" charset="-120"/>
              </a:rPr>
              <a:t>Design for Ambiguity</a:t>
            </a:r>
            <a:endParaRPr lang="en-US" sz="1600" dirty="0"/>
          </a:p>
        </p:txBody>
      </p:sp>
      <p:sp>
        <p:nvSpPr>
          <p:cNvPr id="19" name="Text 17"/>
          <p:cNvSpPr/>
          <p:nvPr/>
        </p:nvSpPr>
        <p:spPr>
          <a:xfrm>
            <a:off x="7478683" y="3850444"/>
            <a:ext cx="1572910" cy="505430"/>
          </a:xfrm>
          <a:prstGeom prst="rect">
            <a:avLst/>
          </a:prstGeom>
          <a:noFill/>
          <a:ln/>
        </p:spPr>
        <p:txBody>
          <a:bodyPr wrap="square" lIns="0" tIns="0" rIns="0" bIns="0" rtlCol="0" anchor="t">
            <a:normAutofit/>
          </a:bodyPr>
          <a:lstStyle/>
          <a:p>
            <a:pPr marL="0" indent="0" algn="l">
              <a:lnSpc>
                <a:spcPts val="1890"/>
              </a:lnSpc>
              <a:buNone/>
            </a:pPr>
            <a:r>
              <a:rPr lang="en-US" sz="1400" i="1" dirty="0">
                <a:solidFill>
                  <a:srgbClr val="A5521F"/>
                </a:solidFill>
                <a:latin typeface="Nunito Sans" pitchFamily="34" charset="0"/>
                <a:ea typeface="Nunito Sans" pitchFamily="34" charset="-122"/>
                <a:cs typeface="Nunito Sans" pitchFamily="34" charset="-120"/>
              </a:rPr>
              <a:t>Less recipe, more decisions</a:t>
            </a:r>
            <a:endParaRPr lang="en-US" sz="1400" dirty="0"/>
          </a:p>
        </p:txBody>
      </p:sp>
      <p:sp>
        <p:nvSpPr>
          <p:cNvPr id="20" name="Shape 18"/>
          <p:cNvSpPr/>
          <p:nvPr/>
        </p:nvSpPr>
        <p:spPr>
          <a:xfrm>
            <a:off x="9390968" y="2288090"/>
            <a:ext cx="1985017" cy="2753868"/>
          </a:xfrm>
          <a:prstGeom prst="roundRect">
            <a:avLst>
              <a:gd name="adj" fmla="val 3679"/>
            </a:avLst>
          </a:prstGeom>
          <a:solidFill>
            <a:srgbClr val="FDFCF9"/>
          </a:solidFill>
          <a:ln w="6350">
            <a:solidFill>
              <a:srgbClr val="DCD6C8"/>
            </a:solidFill>
            <a:prstDash val="solid"/>
          </a:ln>
        </p:spPr>
        <p:txBody>
          <a:bodyPr/>
          <a:lstStyle/>
          <a:p>
            <a:endParaRPr lang="en-US"/>
          </a:p>
        </p:txBody>
      </p:sp>
      <p:sp>
        <p:nvSpPr>
          <p:cNvPr id="21" name="Text 19"/>
          <p:cNvSpPr/>
          <p:nvPr/>
        </p:nvSpPr>
        <p:spPr>
          <a:xfrm>
            <a:off x="9622422" y="2519542"/>
            <a:ext cx="1572910" cy="665455"/>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2E5E7E"/>
                </a:solidFill>
                <a:latin typeface="Georgia" pitchFamily="18" charset="0"/>
                <a:ea typeface="Georgia" pitchFamily="18" charset="-122"/>
                <a:cs typeface="Georgia" pitchFamily="18" charset="-120"/>
              </a:rPr>
              <a:t>5</a:t>
            </a:r>
            <a:endParaRPr lang="en-US" sz="3600" dirty="0"/>
          </a:p>
        </p:txBody>
      </p:sp>
      <p:sp>
        <p:nvSpPr>
          <p:cNvPr id="22" name="Text 20"/>
          <p:cNvSpPr/>
          <p:nvPr/>
        </p:nvSpPr>
        <p:spPr>
          <a:xfrm>
            <a:off x="9622422" y="3261178"/>
            <a:ext cx="1572910" cy="513084"/>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E2A38"/>
                </a:solidFill>
                <a:latin typeface="Nunito Sans" pitchFamily="34" charset="0"/>
                <a:ea typeface="Nunito Sans" pitchFamily="34" charset="-122"/>
                <a:cs typeface="Nunito Sans" pitchFamily="34" charset="-120"/>
              </a:rPr>
              <a:t>Teach the Hard to Measure</a:t>
            </a:r>
            <a:endParaRPr lang="en-US" sz="1600" dirty="0"/>
          </a:p>
        </p:txBody>
      </p:sp>
      <p:sp>
        <p:nvSpPr>
          <p:cNvPr id="23" name="Text 21"/>
          <p:cNvSpPr/>
          <p:nvPr/>
        </p:nvSpPr>
        <p:spPr>
          <a:xfrm>
            <a:off x="9622422" y="3850444"/>
            <a:ext cx="1572910" cy="505430"/>
          </a:xfrm>
          <a:prstGeom prst="rect">
            <a:avLst/>
          </a:prstGeom>
          <a:noFill/>
          <a:ln/>
        </p:spPr>
        <p:txBody>
          <a:bodyPr wrap="square" lIns="0" tIns="0" rIns="0" bIns="0" rtlCol="0" anchor="t">
            <a:normAutofit/>
          </a:bodyPr>
          <a:lstStyle/>
          <a:p>
            <a:pPr marL="0" indent="0" algn="l">
              <a:lnSpc>
                <a:spcPts val="1890"/>
              </a:lnSpc>
              <a:buNone/>
            </a:pPr>
            <a:r>
              <a:rPr lang="en-US" sz="1400" i="1" dirty="0">
                <a:solidFill>
                  <a:srgbClr val="A5521F"/>
                </a:solidFill>
                <a:latin typeface="Nunito Sans" pitchFamily="34" charset="0"/>
                <a:ea typeface="Nunito Sans" pitchFamily="34" charset="-122"/>
                <a:cs typeface="Nunito Sans" pitchFamily="34" charset="-120"/>
              </a:rPr>
              <a:t>Grow what matters most</a:t>
            </a:r>
            <a:endParaRPr lang="en-US" sz="1400" dirty="0"/>
          </a:p>
        </p:txBody>
      </p:sp>
      <p:sp>
        <p:nvSpPr>
          <p:cNvPr id="24" name="Text 22"/>
          <p:cNvSpPr/>
          <p:nvPr/>
        </p:nvSpPr>
        <p:spPr>
          <a:xfrm>
            <a:off x="812790" y="6238261"/>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The same five, with the same subtitles, are in the middle of your sheet</a:t>
            </a:r>
            <a:endParaRPr lang="en-US" sz="1200" dirty="0"/>
          </a:p>
        </p:txBody>
      </p:sp>
    </p:spTree>
    <p:extLst>
      <p:ext uri="{BB962C8B-B14F-4D97-AF65-F5344CB8AC3E}">
        <p14:creationId xmlns:p14="http://schemas.microsoft.com/office/powerpoint/2010/main" val="3931136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1"/>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CLARITY 1 OF 5</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Context and Intention</a:t>
            </a:r>
            <a:endParaRPr lang="en-US" sz="3600" dirty="0"/>
          </a:p>
        </p:txBody>
      </p:sp>
      <p:sp>
        <p:nvSpPr>
          <p:cNvPr id="4" name="Text 2"/>
          <p:cNvSpPr/>
          <p:nvPr/>
        </p:nvSpPr>
        <p:spPr>
          <a:xfrm>
            <a:off x="812790" y="1903912"/>
            <a:ext cx="10883410" cy="380981"/>
          </a:xfrm>
          <a:prstGeom prst="rect">
            <a:avLst/>
          </a:prstGeom>
          <a:noFill/>
          <a:ln/>
        </p:spPr>
        <p:txBody>
          <a:bodyPr wrap="square" lIns="0" tIns="0" rIns="0" bIns="0" rtlCol="0" anchor="t">
            <a:normAutofit/>
          </a:bodyPr>
          <a:lstStyle/>
          <a:p>
            <a:pPr marL="0" indent="0" algn="l">
              <a:lnSpc>
                <a:spcPts val="2800"/>
              </a:lnSpc>
              <a:buNone/>
            </a:pPr>
            <a:r>
              <a:rPr lang="en-US" sz="2000" i="1" dirty="0">
                <a:solidFill>
                  <a:srgbClr val="A5521F"/>
                </a:solidFill>
                <a:latin typeface="Nunito Sans" pitchFamily="34" charset="0"/>
                <a:ea typeface="Nunito Sans" pitchFamily="34" charset="-122"/>
                <a:cs typeface="Nunito Sans" pitchFamily="34" charset="-120"/>
              </a:rPr>
              <a:t>Say what the work is for</a:t>
            </a:r>
            <a:endParaRPr lang="en-US" sz="2000" dirty="0"/>
          </a:p>
        </p:txBody>
      </p:sp>
      <p:sp>
        <p:nvSpPr>
          <p:cNvPr id="5" name="Shape 3"/>
          <p:cNvSpPr/>
          <p:nvPr/>
        </p:nvSpPr>
        <p:spPr>
          <a:xfrm>
            <a:off x="812790" y="2513493"/>
            <a:ext cx="5150161" cy="2009038"/>
          </a:xfrm>
          <a:prstGeom prst="roundRect">
            <a:avLst>
              <a:gd name="adj" fmla="val 5057"/>
            </a:avLst>
          </a:prstGeom>
          <a:solidFill>
            <a:srgbClr val="EAF1F6"/>
          </a:solidFill>
          <a:ln/>
        </p:spPr>
        <p:txBody>
          <a:bodyPr/>
          <a:lstStyle/>
          <a:p>
            <a:endParaRPr lang="en-US"/>
          </a:p>
        </p:txBody>
      </p:sp>
      <p:sp>
        <p:nvSpPr>
          <p:cNvPr id="6" name="Text 4"/>
          <p:cNvSpPr/>
          <p:nvPr/>
        </p:nvSpPr>
        <p:spPr>
          <a:xfrm>
            <a:off x="1117581" y="2818284"/>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It often sounds like</a:t>
            </a:r>
            <a:endParaRPr lang="en-US" sz="1600" dirty="0"/>
          </a:p>
        </p:txBody>
      </p:sp>
      <p:sp>
        <p:nvSpPr>
          <p:cNvPr id="7" name="Text 5"/>
          <p:cNvSpPr/>
          <p:nvPr/>
        </p:nvSpPr>
        <p:spPr>
          <a:xfrm>
            <a:off x="1117581" y="3189126"/>
            <a:ext cx="4676797" cy="1054015"/>
          </a:xfrm>
          <a:prstGeom prst="rect">
            <a:avLst/>
          </a:prstGeom>
          <a:noFill/>
          <a:ln/>
        </p:spPr>
        <p:txBody>
          <a:bodyPr wrap="square" lIns="0" tIns="0" rIns="0" bIns="0" rtlCol="0" anchor="t">
            <a:normAutofit/>
          </a:bodyPr>
          <a:lstStyle/>
          <a:p>
            <a:pPr marL="0" indent="0" algn="l">
              <a:lnSpc>
                <a:spcPts val="2700"/>
              </a:lnSpc>
              <a:buNone/>
            </a:pPr>
            <a:r>
              <a:rPr lang="en-US" sz="2000" i="1" dirty="0">
                <a:solidFill>
                  <a:srgbClr val="1E2A38"/>
                </a:solidFill>
                <a:latin typeface="Nunito Sans" pitchFamily="34" charset="0"/>
                <a:ea typeface="Nunito Sans" pitchFamily="34" charset="-122"/>
                <a:cs typeface="Nunito Sans" pitchFamily="34" charset="-120"/>
              </a:rPr>
              <a:t>"They don't seem to know what I'm really after, or they use AI in ways I didn't expect."</a:t>
            </a:r>
            <a:endParaRPr lang="en-US" sz="2000" dirty="0"/>
          </a:p>
        </p:txBody>
      </p:sp>
      <p:sp>
        <p:nvSpPr>
          <p:cNvPr id="8" name="Shape 6"/>
          <p:cNvSpPr/>
          <p:nvPr/>
        </p:nvSpPr>
        <p:spPr>
          <a:xfrm>
            <a:off x="6220126" y="2516668"/>
            <a:ext cx="5155906" cy="2002688"/>
          </a:xfrm>
          <a:prstGeom prst="roundRect">
            <a:avLst>
              <a:gd name="adj" fmla="val 4915"/>
            </a:avLst>
          </a:prstGeom>
          <a:solidFill>
            <a:srgbClr val="FDFCF9"/>
          </a:solidFill>
          <a:ln w="6350">
            <a:solidFill>
              <a:srgbClr val="DCD6C8"/>
            </a:solidFill>
            <a:prstDash val="solid"/>
          </a:ln>
        </p:spPr>
        <p:txBody>
          <a:bodyPr/>
          <a:lstStyle/>
          <a:p>
            <a:endParaRPr lang="en-US"/>
          </a:p>
        </p:txBody>
      </p:sp>
      <p:sp>
        <p:nvSpPr>
          <p:cNvPr id="9" name="Text 7"/>
          <p:cNvSpPr/>
          <p:nvPr/>
        </p:nvSpPr>
        <p:spPr>
          <a:xfrm>
            <a:off x="6527789" y="2824333"/>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A first thing to try</a:t>
            </a:r>
            <a:endParaRPr lang="en-US" sz="1600" dirty="0"/>
          </a:p>
        </p:txBody>
      </p:sp>
      <p:sp>
        <p:nvSpPr>
          <p:cNvPr id="10" name="Text 8"/>
          <p:cNvSpPr/>
          <p:nvPr/>
        </p:nvSpPr>
        <p:spPr>
          <a:xfrm>
            <a:off x="6527789" y="3195172"/>
            <a:ext cx="4676797" cy="878823"/>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Tell students the thinking you want them to do themselves, and why. Say where help is welcome and where it isn't.</a:t>
            </a:r>
            <a:endParaRPr lang="en-US" sz="1600" dirty="0"/>
          </a:p>
        </p:txBody>
      </p:sp>
      <p:sp>
        <p:nvSpPr>
          <p:cNvPr id="11" name="Text 9"/>
          <p:cNvSpPr/>
          <p:nvPr/>
        </p:nvSpPr>
        <p:spPr>
          <a:xfrm>
            <a:off x="812790" y="6238258"/>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On the back of your sheet: 5th grade, Small Moment Story</a:t>
            </a:r>
            <a:endParaRPr lang="en-US" sz="1200" dirty="0"/>
          </a:p>
        </p:txBody>
      </p:sp>
    </p:spTree>
    <p:extLst>
      <p:ext uri="{BB962C8B-B14F-4D97-AF65-F5344CB8AC3E}">
        <p14:creationId xmlns:p14="http://schemas.microsoft.com/office/powerpoint/2010/main" val="52019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CLARITY 2 OF 5</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Learning Takes Effort</a:t>
            </a:r>
            <a:endParaRPr lang="en-US" sz="3600" dirty="0"/>
          </a:p>
        </p:txBody>
      </p:sp>
      <p:sp>
        <p:nvSpPr>
          <p:cNvPr id="4" name="Text 2"/>
          <p:cNvSpPr/>
          <p:nvPr/>
        </p:nvSpPr>
        <p:spPr>
          <a:xfrm>
            <a:off x="812790" y="1903912"/>
            <a:ext cx="10883410" cy="380981"/>
          </a:xfrm>
          <a:prstGeom prst="rect">
            <a:avLst/>
          </a:prstGeom>
          <a:noFill/>
          <a:ln/>
        </p:spPr>
        <p:txBody>
          <a:bodyPr wrap="square" lIns="0" tIns="0" rIns="0" bIns="0" rtlCol="0" anchor="t">
            <a:normAutofit/>
          </a:bodyPr>
          <a:lstStyle/>
          <a:p>
            <a:pPr marL="0" indent="0" algn="l">
              <a:lnSpc>
                <a:spcPts val="2800"/>
              </a:lnSpc>
              <a:buNone/>
            </a:pPr>
            <a:r>
              <a:rPr lang="en-US" sz="2000" i="1" dirty="0">
                <a:solidFill>
                  <a:srgbClr val="A5521F"/>
                </a:solidFill>
                <a:latin typeface="Nunito Sans" pitchFamily="34" charset="0"/>
                <a:ea typeface="Nunito Sans" pitchFamily="34" charset="-122"/>
                <a:cs typeface="Nunito Sans" pitchFamily="34" charset="-120"/>
              </a:rPr>
              <a:t>Some of it should feel hard</a:t>
            </a:r>
            <a:endParaRPr lang="en-US" sz="2000" dirty="0"/>
          </a:p>
        </p:txBody>
      </p:sp>
      <p:sp>
        <p:nvSpPr>
          <p:cNvPr id="5" name="Shape 3"/>
          <p:cNvSpPr/>
          <p:nvPr/>
        </p:nvSpPr>
        <p:spPr>
          <a:xfrm>
            <a:off x="812790" y="2513493"/>
            <a:ext cx="5150161" cy="2009038"/>
          </a:xfrm>
          <a:prstGeom prst="roundRect">
            <a:avLst>
              <a:gd name="adj" fmla="val 5057"/>
            </a:avLst>
          </a:prstGeom>
          <a:solidFill>
            <a:srgbClr val="EAF1F6"/>
          </a:solidFill>
          <a:ln/>
        </p:spPr>
        <p:txBody>
          <a:bodyPr/>
          <a:lstStyle/>
          <a:p>
            <a:endParaRPr lang="en-US"/>
          </a:p>
        </p:txBody>
      </p:sp>
      <p:sp>
        <p:nvSpPr>
          <p:cNvPr id="6" name="Text 4"/>
          <p:cNvSpPr/>
          <p:nvPr/>
        </p:nvSpPr>
        <p:spPr>
          <a:xfrm>
            <a:off x="1117581" y="2818284"/>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It often sounds like</a:t>
            </a:r>
            <a:endParaRPr lang="en-US" sz="1600" dirty="0"/>
          </a:p>
        </p:txBody>
      </p:sp>
      <p:sp>
        <p:nvSpPr>
          <p:cNvPr id="7" name="Text 5"/>
          <p:cNvSpPr/>
          <p:nvPr/>
        </p:nvSpPr>
        <p:spPr>
          <a:xfrm>
            <a:off x="1117581" y="3189126"/>
            <a:ext cx="4676797" cy="1054015"/>
          </a:xfrm>
          <a:prstGeom prst="rect">
            <a:avLst/>
          </a:prstGeom>
          <a:noFill/>
          <a:ln/>
        </p:spPr>
        <p:txBody>
          <a:bodyPr wrap="square" lIns="0" tIns="0" rIns="0" bIns="0" rtlCol="0" anchor="t">
            <a:normAutofit/>
          </a:bodyPr>
          <a:lstStyle/>
          <a:p>
            <a:pPr marL="0" indent="0" algn="l">
              <a:lnSpc>
                <a:spcPts val="2700"/>
              </a:lnSpc>
              <a:buNone/>
            </a:pPr>
            <a:r>
              <a:rPr lang="en-US" sz="2000" i="1" dirty="0">
                <a:solidFill>
                  <a:srgbClr val="1E2A38"/>
                </a:solidFill>
                <a:latin typeface="Nunito Sans" pitchFamily="34" charset="0"/>
                <a:ea typeface="Nunito Sans" pitchFamily="34" charset="-122"/>
                <a:cs typeface="Nunito Sans" pitchFamily="34" charset="-120"/>
              </a:rPr>
              <a:t>"It gets done too fast. Nobody seems to struggle, or they give up at the hard part."</a:t>
            </a:r>
            <a:endParaRPr lang="en-US" sz="2000" dirty="0"/>
          </a:p>
        </p:txBody>
      </p:sp>
      <p:sp>
        <p:nvSpPr>
          <p:cNvPr id="8" name="Shape 6"/>
          <p:cNvSpPr/>
          <p:nvPr/>
        </p:nvSpPr>
        <p:spPr>
          <a:xfrm>
            <a:off x="6220126" y="2516668"/>
            <a:ext cx="5155906" cy="2002688"/>
          </a:xfrm>
          <a:prstGeom prst="roundRect">
            <a:avLst>
              <a:gd name="adj" fmla="val 4915"/>
            </a:avLst>
          </a:prstGeom>
          <a:solidFill>
            <a:srgbClr val="FDFCF9"/>
          </a:solidFill>
          <a:ln w="6350">
            <a:solidFill>
              <a:srgbClr val="DCD6C8"/>
            </a:solidFill>
            <a:prstDash val="solid"/>
          </a:ln>
        </p:spPr>
        <p:txBody>
          <a:bodyPr/>
          <a:lstStyle/>
          <a:p>
            <a:endParaRPr lang="en-US"/>
          </a:p>
        </p:txBody>
      </p:sp>
      <p:sp>
        <p:nvSpPr>
          <p:cNvPr id="9" name="Text 7"/>
          <p:cNvSpPr/>
          <p:nvPr/>
        </p:nvSpPr>
        <p:spPr>
          <a:xfrm>
            <a:off x="6527789" y="2824330"/>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A first thing to try</a:t>
            </a:r>
            <a:endParaRPr lang="en-US" sz="1600" dirty="0"/>
          </a:p>
        </p:txBody>
      </p:sp>
      <p:sp>
        <p:nvSpPr>
          <p:cNvPr id="10" name="Text 8"/>
          <p:cNvSpPr/>
          <p:nvPr/>
        </p:nvSpPr>
        <p:spPr>
          <a:xfrm>
            <a:off x="6527789" y="3195172"/>
            <a:ext cx="4676797" cy="594349"/>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Mark the hard step. Move it into class, where students work through it with a partner.</a:t>
            </a:r>
            <a:endParaRPr lang="en-US" sz="1600" dirty="0"/>
          </a:p>
        </p:txBody>
      </p:sp>
      <p:sp>
        <p:nvSpPr>
          <p:cNvPr id="11" name="Text 9"/>
          <p:cNvSpPr/>
          <p:nvPr/>
        </p:nvSpPr>
        <p:spPr>
          <a:xfrm>
            <a:off x="812790" y="6238258"/>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On the back of your sheet: upper school, Effective Visualization</a:t>
            </a:r>
            <a:endParaRPr lang="en-US" sz="1200" dirty="0"/>
          </a:p>
        </p:txBody>
      </p:sp>
    </p:spTree>
    <p:extLst>
      <p:ext uri="{BB962C8B-B14F-4D97-AF65-F5344CB8AC3E}">
        <p14:creationId xmlns:p14="http://schemas.microsoft.com/office/powerpoint/2010/main" val="11583360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1"/>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CLARITY 3 OF 5</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Assignments Are Proxies</a:t>
            </a:r>
            <a:endParaRPr lang="en-US" sz="3600" dirty="0"/>
          </a:p>
        </p:txBody>
      </p:sp>
      <p:sp>
        <p:nvSpPr>
          <p:cNvPr id="4" name="Text 2"/>
          <p:cNvSpPr/>
          <p:nvPr/>
        </p:nvSpPr>
        <p:spPr>
          <a:xfrm>
            <a:off x="812790" y="1903915"/>
            <a:ext cx="10883410" cy="380981"/>
          </a:xfrm>
          <a:prstGeom prst="rect">
            <a:avLst/>
          </a:prstGeom>
          <a:noFill/>
          <a:ln/>
        </p:spPr>
        <p:txBody>
          <a:bodyPr wrap="square" lIns="0" tIns="0" rIns="0" bIns="0" rtlCol="0" anchor="t">
            <a:normAutofit/>
          </a:bodyPr>
          <a:lstStyle/>
          <a:p>
            <a:pPr marL="0" indent="0" algn="l">
              <a:lnSpc>
                <a:spcPts val="2800"/>
              </a:lnSpc>
              <a:buNone/>
            </a:pPr>
            <a:r>
              <a:rPr lang="en-US" sz="2000" i="1" dirty="0">
                <a:solidFill>
                  <a:srgbClr val="A5521F"/>
                </a:solidFill>
                <a:latin typeface="Nunito Sans" pitchFamily="34" charset="0"/>
                <a:ea typeface="Nunito Sans" pitchFamily="34" charset="-122"/>
                <a:cs typeface="Nunito Sans" pitchFamily="34" charset="-120"/>
              </a:rPr>
              <a:t>The work is evidence of thinking, not the goal</a:t>
            </a:r>
            <a:endParaRPr lang="en-US" sz="2000" dirty="0"/>
          </a:p>
        </p:txBody>
      </p:sp>
      <p:sp>
        <p:nvSpPr>
          <p:cNvPr id="5" name="Text 3"/>
          <p:cNvSpPr/>
          <p:nvPr/>
        </p:nvSpPr>
        <p:spPr>
          <a:xfrm>
            <a:off x="812790" y="2513493"/>
            <a:ext cx="10203178" cy="665408"/>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1E2A38"/>
                </a:solidFill>
                <a:latin typeface="Nunito Sans" pitchFamily="34" charset="0"/>
                <a:ea typeface="Nunito Sans" pitchFamily="34" charset="-122"/>
                <a:cs typeface="Nunito Sans" pitchFamily="34" charset="-120"/>
              </a:rPr>
              <a:t>What we care about is the thinking and skill our students build. </a:t>
            </a:r>
            <a:r>
              <a:rPr lang="en-US" sz="1800" b="1" dirty="0">
                <a:solidFill>
                  <a:srgbClr val="1E2A38"/>
                </a:solidFill>
                <a:latin typeface="Nunito Sans" pitchFamily="34" charset="0"/>
                <a:ea typeface="Nunito Sans" pitchFamily="34" charset="-122"/>
                <a:cs typeface="Nunito Sans" pitchFamily="34" charset="-120"/>
              </a:rPr>
              <a:t>The assignment is only our evidence of it.</a:t>
            </a:r>
            <a:endParaRPr lang="en-US" sz="1800" dirty="0"/>
          </a:p>
        </p:txBody>
      </p:sp>
      <p:sp>
        <p:nvSpPr>
          <p:cNvPr id="6" name="Shape 4"/>
          <p:cNvSpPr/>
          <p:nvPr/>
        </p:nvSpPr>
        <p:spPr>
          <a:xfrm>
            <a:off x="812790" y="3407504"/>
            <a:ext cx="5150161" cy="2009038"/>
          </a:xfrm>
          <a:prstGeom prst="roundRect">
            <a:avLst>
              <a:gd name="adj" fmla="val 5057"/>
            </a:avLst>
          </a:prstGeom>
          <a:solidFill>
            <a:srgbClr val="EAF1F6"/>
          </a:solidFill>
          <a:ln/>
        </p:spPr>
        <p:txBody>
          <a:bodyPr/>
          <a:lstStyle/>
          <a:p>
            <a:endParaRPr lang="en-US"/>
          </a:p>
        </p:txBody>
      </p:sp>
      <p:sp>
        <p:nvSpPr>
          <p:cNvPr id="7" name="Text 5"/>
          <p:cNvSpPr/>
          <p:nvPr/>
        </p:nvSpPr>
        <p:spPr>
          <a:xfrm>
            <a:off x="1117581" y="3712294"/>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It often sounds like</a:t>
            </a:r>
            <a:endParaRPr lang="en-US" sz="1600" dirty="0"/>
          </a:p>
        </p:txBody>
      </p:sp>
      <p:sp>
        <p:nvSpPr>
          <p:cNvPr id="8" name="Text 6"/>
          <p:cNvSpPr/>
          <p:nvPr/>
        </p:nvSpPr>
        <p:spPr>
          <a:xfrm>
            <a:off x="1117581" y="4083134"/>
            <a:ext cx="4676797" cy="1054015"/>
          </a:xfrm>
          <a:prstGeom prst="rect">
            <a:avLst/>
          </a:prstGeom>
          <a:noFill/>
          <a:ln/>
        </p:spPr>
        <p:txBody>
          <a:bodyPr wrap="square" lIns="0" tIns="0" rIns="0" bIns="0" rtlCol="0" anchor="t">
            <a:normAutofit/>
          </a:bodyPr>
          <a:lstStyle/>
          <a:p>
            <a:pPr marL="0" indent="0" algn="l">
              <a:lnSpc>
                <a:spcPts val="2700"/>
              </a:lnSpc>
              <a:buNone/>
            </a:pPr>
            <a:r>
              <a:rPr lang="en-US" sz="2000" i="1" dirty="0">
                <a:solidFill>
                  <a:srgbClr val="1E2A38"/>
                </a:solidFill>
                <a:latin typeface="Nunito Sans" pitchFamily="34" charset="0"/>
                <a:ea typeface="Nunito Sans" pitchFamily="34" charset="-122"/>
                <a:cs typeface="Nunito Sans" pitchFamily="34" charset="-120"/>
              </a:rPr>
              <a:t>"The work looks good, but I'm not sure they understand it, or whose thinking it is."</a:t>
            </a:r>
            <a:endParaRPr lang="en-US" sz="2000" dirty="0"/>
          </a:p>
        </p:txBody>
      </p:sp>
      <p:sp>
        <p:nvSpPr>
          <p:cNvPr id="9" name="Shape 7"/>
          <p:cNvSpPr/>
          <p:nvPr/>
        </p:nvSpPr>
        <p:spPr>
          <a:xfrm>
            <a:off x="6220126" y="3410679"/>
            <a:ext cx="5155906" cy="2002688"/>
          </a:xfrm>
          <a:prstGeom prst="roundRect">
            <a:avLst>
              <a:gd name="adj" fmla="val 4915"/>
            </a:avLst>
          </a:prstGeom>
          <a:solidFill>
            <a:srgbClr val="FDFCF9"/>
          </a:solidFill>
          <a:ln w="6350">
            <a:solidFill>
              <a:srgbClr val="DCD6C8"/>
            </a:solidFill>
            <a:prstDash val="solid"/>
          </a:ln>
        </p:spPr>
        <p:txBody>
          <a:bodyPr/>
          <a:lstStyle/>
          <a:p>
            <a:endParaRPr lang="en-US"/>
          </a:p>
        </p:txBody>
      </p:sp>
      <p:sp>
        <p:nvSpPr>
          <p:cNvPr id="10" name="Text 8"/>
          <p:cNvSpPr/>
          <p:nvPr/>
        </p:nvSpPr>
        <p:spPr>
          <a:xfrm>
            <a:off x="6527789" y="3718340"/>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A first thing to try</a:t>
            </a:r>
            <a:endParaRPr lang="en-US" sz="1600" dirty="0"/>
          </a:p>
        </p:txBody>
      </p:sp>
      <p:sp>
        <p:nvSpPr>
          <p:cNvPr id="11" name="Text 9"/>
          <p:cNvSpPr/>
          <p:nvPr/>
        </p:nvSpPr>
        <p:spPr>
          <a:xfrm>
            <a:off x="6527789" y="4089180"/>
            <a:ext cx="4676797" cy="594349"/>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Add a moment where each student explains one choice to a classmate.</a:t>
            </a:r>
            <a:endParaRPr lang="en-US" sz="1600" dirty="0"/>
          </a:p>
        </p:txBody>
      </p:sp>
      <p:sp>
        <p:nvSpPr>
          <p:cNvPr id="12" name="Text 10"/>
          <p:cNvSpPr/>
          <p:nvPr/>
        </p:nvSpPr>
        <p:spPr>
          <a:xfrm>
            <a:off x="812790" y="6238258"/>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On the back of your sheet: 7th grade, Proportions Practice</a:t>
            </a:r>
            <a:endParaRPr lang="en-US" sz="1200" dirty="0"/>
          </a:p>
        </p:txBody>
      </p:sp>
    </p:spTree>
    <p:extLst>
      <p:ext uri="{BB962C8B-B14F-4D97-AF65-F5344CB8AC3E}">
        <p14:creationId xmlns:p14="http://schemas.microsoft.com/office/powerpoint/2010/main" val="38122097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4"/>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CLARITY 4 OF 5</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Design for Ambiguity</a:t>
            </a:r>
            <a:endParaRPr lang="en-US" sz="3600" dirty="0"/>
          </a:p>
        </p:txBody>
      </p:sp>
      <p:sp>
        <p:nvSpPr>
          <p:cNvPr id="4" name="Text 2"/>
          <p:cNvSpPr/>
          <p:nvPr/>
        </p:nvSpPr>
        <p:spPr>
          <a:xfrm>
            <a:off x="812790" y="1903915"/>
            <a:ext cx="10883410" cy="380981"/>
          </a:xfrm>
          <a:prstGeom prst="rect">
            <a:avLst/>
          </a:prstGeom>
          <a:noFill/>
          <a:ln/>
        </p:spPr>
        <p:txBody>
          <a:bodyPr wrap="square" lIns="0" tIns="0" rIns="0" bIns="0" rtlCol="0" anchor="t">
            <a:normAutofit/>
          </a:bodyPr>
          <a:lstStyle/>
          <a:p>
            <a:pPr marL="0" indent="0" algn="l">
              <a:lnSpc>
                <a:spcPts val="2800"/>
              </a:lnSpc>
              <a:buNone/>
            </a:pPr>
            <a:r>
              <a:rPr lang="en-US" sz="2000" i="1" dirty="0">
                <a:solidFill>
                  <a:srgbClr val="A5521F"/>
                </a:solidFill>
                <a:latin typeface="Nunito Sans" pitchFamily="34" charset="0"/>
                <a:ea typeface="Nunito Sans" pitchFamily="34" charset="-122"/>
                <a:cs typeface="Nunito Sans" pitchFamily="34" charset="-120"/>
              </a:rPr>
              <a:t>Less recipe, more decisions</a:t>
            </a:r>
            <a:endParaRPr lang="en-US" sz="2000" dirty="0"/>
          </a:p>
        </p:txBody>
      </p:sp>
      <p:sp>
        <p:nvSpPr>
          <p:cNvPr id="5" name="Text 3"/>
          <p:cNvSpPr/>
          <p:nvPr/>
        </p:nvSpPr>
        <p:spPr>
          <a:xfrm>
            <a:off x="812790" y="2513496"/>
            <a:ext cx="10203178" cy="345404"/>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1E2A38"/>
                </a:solidFill>
                <a:latin typeface="Nunito Sans" pitchFamily="34" charset="0"/>
                <a:ea typeface="Nunito Sans" pitchFamily="34" charset="-122"/>
                <a:cs typeface="Nunito Sans" pitchFamily="34" charset="-120"/>
              </a:rPr>
              <a:t>When students make real choices, </a:t>
            </a:r>
            <a:r>
              <a:rPr lang="en-US" sz="1800" b="1" dirty="0">
                <a:solidFill>
                  <a:srgbClr val="1E2A38"/>
                </a:solidFill>
                <a:latin typeface="Nunito Sans" pitchFamily="34" charset="0"/>
                <a:ea typeface="Nunito Sans" pitchFamily="34" charset="-122"/>
                <a:cs typeface="Nunito Sans" pitchFamily="34" charset="-120"/>
              </a:rPr>
              <a:t>they buy into the work, and the thinking becomes theirs.</a:t>
            </a:r>
            <a:endParaRPr lang="en-US" sz="1800" dirty="0"/>
          </a:p>
        </p:txBody>
      </p:sp>
      <p:sp>
        <p:nvSpPr>
          <p:cNvPr id="6" name="Shape 4"/>
          <p:cNvSpPr/>
          <p:nvPr/>
        </p:nvSpPr>
        <p:spPr>
          <a:xfrm>
            <a:off x="812790" y="3087501"/>
            <a:ext cx="5150161" cy="1845941"/>
          </a:xfrm>
          <a:prstGeom prst="roundRect">
            <a:avLst>
              <a:gd name="adj" fmla="val 5504"/>
            </a:avLst>
          </a:prstGeom>
          <a:solidFill>
            <a:srgbClr val="EAF1F6"/>
          </a:solidFill>
          <a:ln/>
        </p:spPr>
        <p:txBody>
          <a:bodyPr/>
          <a:lstStyle/>
          <a:p>
            <a:endParaRPr lang="en-US"/>
          </a:p>
        </p:txBody>
      </p:sp>
      <p:sp>
        <p:nvSpPr>
          <p:cNvPr id="7" name="Text 5"/>
          <p:cNvSpPr/>
          <p:nvPr/>
        </p:nvSpPr>
        <p:spPr>
          <a:xfrm>
            <a:off x="1117581" y="3392289"/>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It often sounds like</a:t>
            </a:r>
            <a:endParaRPr lang="en-US" sz="1600" dirty="0"/>
          </a:p>
        </p:txBody>
      </p:sp>
      <p:sp>
        <p:nvSpPr>
          <p:cNvPr id="8" name="Text 6"/>
          <p:cNvSpPr/>
          <p:nvPr/>
        </p:nvSpPr>
        <p:spPr>
          <a:xfrm>
            <a:off x="1117581" y="3763132"/>
            <a:ext cx="4676797" cy="711143"/>
          </a:xfrm>
          <a:prstGeom prst="rect">
            <a:avLst/>
          </a:prstGeom>
          <a:noFill/>
          <a:ln/>
        </p:spPr>
        <p:txBody>
          <a:bodyPr wrap="square" lIns="0" tIns="0" rIns="0" bIns="0" rtlCol="0" anchor="t">
            <a:normAutofit/>
          </a:bodyPr>
          <a:lstStyle/>
          <a:p>
            <a:pPr marL="0" indent="0" algn="l">
              <a:lnSpc>
                <a:spcPts val="2700"/>
              </a:lnSpc>
              <a:buNone/>
            </a:pPr>
            <a:r>
              <a:rPr lang="en-US" sz="2000" i="1" dirty="0">
                <a:solidFill>
                  <a:srgbClr val="1E2A38"/>
                </a:solidFill>
                <a:latin typeface="Nunito Sans" pitchFamily="34" charset="0"/>
                <a:ea typeface="Nunito Sans" pitchFamily="34" charset="-122"/>
                <a:cs typeface="Nunito Sans" pitchFamily="34" charset="-120"/>
              </a:rPr>
              <a:t>"Every submission looks the same, or they keep asking what I want."</a:t>
            </a:r>
            <a:endParaRPr lang="en-US" sz="2000" dirty="0"/>
          </a:p>
        </p:txBody>
      </p:sp>
      <p:sp>
        <p:nvSpPr>
          <p:cNvPr id="9" name="Shape 7"/>
          <p:cNvSpPr/>
          <p:nvPr/>
        </p:nvSpPr>
        <p:spPr>
          <a:xfrm>
            <a:off x="6220126" y="3090676"/>
            <a:ext cx="5155906" cy="1839591"/>
          </a:xfrm>
          <a:prstGeom prst="roundRect">
            <a:avLst>
              <a:gd name="adj" fmla="val 5350"/>
            </a:avLst>
          </a:prstGeom>
          <a:solidFill>
            <a:srgbClr val="FDFCF9"/>
          </a:solidFill>
          <a:ln w="6350">
            <a:solidFill>
              <a:srgbClr val="DCD6C8"/>
            </a:solidFill>
            <a:prstDash val="solid"/>
          </a:ln>
        </p:spPr>
        <p:txBody>
          <a:bodyPr/>
          <a:lstStyle/>
          <a:p>
            <a:endParaRPr lang="en-US"/>
          </a:p>
        </p:txBody>
      </p:sp>
      <p:sp>
        <p:nvSpPr>
          <p:cNvPr id="10" name="Text 8"/>
          <p:cNvSpPr/>
          <p:nvPr/>
        </p:nvSpPr>
        <p:spPr>
          <a:xfrm>
            <a:off x="6527789" y="3398341"/>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A first thing to try</a:t>
            </a:r>
            <a:endParaRPr lang="en-US" sz="1600" dirty="0"/>
          </a:p>
        </p:txBody>
      </p:sp>
      <p:sp>
        <p:nvSpPr>
          <p:cNvPr id="11" name="Text 9"/>
          <p:cNvSpPr/>
          <p:nvPr/>
        </p:nvSpPr>
        <p:spPr>
          <a:xfrm>
            <a:off x="6527789" y="3769178"/>
            <a:ext cx="4676797" cy="878823"/>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Leave some decisions to them, and have them share their choices with each other before they start.</a:t>
            </a:r>
            <a:endParaRPr lang="en-US" sz="1600" dirty="0"/>
          </a:p>
        </p:txBody>
      </p:sp>
      <p:sp>
        <p:nvSpPr>
          <p:cNvPr id="12" name="Text 10"/>
          <p:cNvSpPr/>
          <p:nvPr/>
        </p:nvSpPr>
        <p:spPr>
          <a:xfrm>
            <a:off x="812790" y="6238261"/>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The visualization assignment on the back does this well already: the message is theirs</a:t>
            </a:r>
            <a:endParaRPr lang="en-US" sz="1200" dirty="0"/>
          </a:p>
        </p:txBody>
      </p:sp>
    </p:spTree>
    <p:extLst>
      <p:ext uri="{BB962C8B-B14F-4D97-AF65-F5344CB8AC3E}">
        <p14:creationId xmlns:p14="http://schemas.microsoft.com/office/powerpoint/2010/main" val="129433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4"/>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CLARITY 5 OF 5</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Teach the Hard to Measure</a:t>
            </a:r>
            <a:endParaRPr lang="en-US" sz="3600" dirty="0"/>
          </a:p>
        </p:txBody>
      </p:sp>
      <p:sp>
        <p:nvSpPr>
          <p:cNvPr id="4" name="Text 2"/>
          <p:cNvSpPr/>
          <p:nvPr/>
        </p:nvSpPr>
        <p:spPr>
          <a:xfrm>
            <a:off x="812790" y="1903915"/>
            <a:ext cx="10883410" cy="380981"/>
          </a:xfrm>
          <a:prstGeom prst="rect">
            <a:avLst/>
          </a:prstGeom>
          <a:noFill/>
          <a:ln/>
        </p:spPr>
        <p:txBody>
          <a:bodyPr wrap="square" lIns="0" tIns="0" rIns="0" bIns="0" rtlCol="0" anchor="t">
            <a:normAutofit/>
          </a:bodyPr>
          <a:lstStyle/>
          <a:p>
            <a:pPr marL="0" indent="0" algn="l">
              <a:lnSpc>
                <a:spcPts val="2800"/>
              </a:lnSpc>
              <a:buNone/>
            </a:pPr>
            <a:r>
              <a:rPr lang="en-US" sz="2000" i="1" dirty="0">
                <a:solidFill>
                  <a:srgbClr val="A5521F"/>
                </a:solidFill>
                <a:latin typeface="Nunito Sans" pitchFamily="34" charset="0"/>
                <a:ea typeface="Nunito Sans" pitchFamily="34" charset="-122"/>
                <a:cs typeface="Nunito Sans" pitchFamily="34" charset="-120"/>
              </a:rPr>
              <a:t>Grow what matters most</a:t>
            </a:r>
            <a:endParaRPr lang="en-US" sz="2000" dirty="0"/>
          </a:p>
        </p:txBody>
      </p:sp>
      <p:sp>
        <p:nvSpPr>
          <p:cNvPr id="5" name="Shape 3"/>
          <p:cNvSpPr/>
          <p:nvPr/>
        </p:nvSpPr>
        <p:spPr>
          <a:xfrm>
            <a:off x="812790" y="2513496"/>
            <a:ext cx="5150161" cy="2009038"/>
          </a:xfrm>
          <a:prstGeom prst="roundRect">
            <a:avLst>
              <a:gd name="adj" fmla="val 5057"/>
            </a:avLst>
          </a:prstGeom>
          <a:solidFill>
            <a:srgbClr val="EAF1F6"/>
          </a:solidFill>
          <a:ln/>
        </p:spPr>
        <p:txBody>
          <a:bodyPr/>
          <a:lstStyle/>
          <a:p>
            <a:endParaRPr lang="en-US"/>
          </a:p>
        </p:txBody>
      </p:sp>
      <p:sp>
        <p:nvSpPr>
          <p:cNvPr id="6" name="Text 4"/>
          <p:cNvSpPr/>
          <p:nvPr/>
        </p:nvSpPr>
        <p:spPr>
          <a:xfrm>
            <a:off x="1117581" y="2818284"/>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It often sounds like</a:t>
            </a:r>
            <a:endParaRPr lang="en-US" sz="1600" dirty="0"/>
          </a:p>
        </p:txBody>
      </p:sp>
      <p:sp>
        <p:nvSpPr>
          <p:cNvPr id="7" name="Text 5"/>
          <p:cNvSpPr/>
          <p:nvPr/>
        </p:nvSpPr>
        <p:spPr>
          <a:xfrm>
            <a:off x="1117581" y="3189126"/>
            <a:ext cx="4676797" cy="1054015"/>
          </a:xfrm>
          <a:prstGeom prst="rect">
            <a:avLst/>
          </a:prstGeom>
          <a:noFill/>
          <a:ln/>
        </p:spPr>
        <p:txBody>
          <a:bodyPr wrap="square" lIns="0" tIns="0" rIns="0" bIns="0" rtlCol="0" anchor="t">
            <a:normAutofit/>
          </a:bodyPr>
          <a:lstStyle/>
          <a:p>
            <a:pPr marL="0" indent="0" algn="l">
              <a:lnSpc>
                <a:spcPts val="2700"/>
              </a:lnSpc>
              <a:buNone/>
            </a:pPr>
            <a:r>
              <a:rPr lang="en-US" sz="2000" i="1" dirty="0">
                <a:solidFill>
                  <a:srgbClr val="1E2A38"/>
                </a:solidFill>
                <a:latin typeface="Nunito Sans" pitchFamily="34" charset="0"/>
                <a:ea typeface="Nunito Sans" pitchFamily="34" charset="-122"/>
                <a:cs typeface="Nunito Sans" pitchFamily="34" charset="-120"/>
              </a:rPr>
              <a:t>"It covers the content but misses what I care about most: discussion, perspective, working together."</a:t>
            </a:r>
            <a:endParaRPr lang="en-US" sz="2000" dirty="0"/>
          </a:p>
        </p:txBody>
      </p:sp>
      <p:sp>
        <p:nvSpPr>
          <p:cNvPr id="8" name="Shape 6"/>
          <p:cNvSpPr/>
          <p:nvPr/>
        </p:nvSpPr>
        <p:spPr>
          <a:xfrm>
            <a:off x="6220126" y="2516671"/>
            <a:ext cx="5155906" cy="2002688"/>
          </a:xfrm>
          <a:prstGeom prst="roundRect">
            <a:avLst>
              <a:gd name="adj" fmla="val 4915"/>
            </a:avLst>
          </a:prstGeom>
          <a:solidFill>
            <a:srgbClr val="FDFCF9"/>
          </a:solidFill>
          <a:ln w="6350">
            <a:solidFill>
              <a:srgbClr val="DCD6C8"/>
            </a:solidFill>
            <a:prstDash val="solid"/>
          </a:ln>
        </p:spPr>
        <p:txBody>
          <a:bodyPr/>
          <a:lstStyle/>
          <a:p>
            <a:endParaRPr lang="en-US"/>
          </a:p>
        </p:txBody>
      </p:sp>
      <p:sp>
        <p:nvSpPr>
          <p:cNvPr id="9" name="Text 7"/>
          <p:cNvSpPr/>
          <p:nvPr/>
        </p:nvSpPr>
        <p:spPr>
          <a:xfrm>
            <a:off x="6527789" y="2824336"/>
            <a:ext cx="4676797" cy="269242"/>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2E5E7E"/>
                </a:solidFill>
                <a:latin typeface="Nunito Sans" pitchFamily="34" charset="0"/>
                <a:ea typeface="Nunito Sans" pitchFamily="34" charset="-122"/>
                <a:cs typeface="Nunito Sans" pitchFamily="34" charset="-120"/>
              </a:rPr>
              <a:t>A first thing to try</a:t>
            </a:r>
            <a:endParaRPr lang="en-US" sz="1600" dirty="0"/>
          </a:p>
        </p:txBody>
      </p:sp>
      <p:sp>
        <p:nvSpPr>
          <p:cNvPr id="10" name="Text 8"/>
          <p:cNvSpPr/>
          <p:nvPr/>
        </p:nvSpPr>
        <p:spPr>
          <a:xfrm>
            <a:off x="6527789" y="3195172"/>
            <a:ext cx="4676797" cy="878823"/>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Name the capacity out loud, and give it a place to show up, such as peer feedback that includes one honest disagreement.</a:t>
            </a:r>
            <a:endParaRPr lang="en-US" sz="1600" dirty="0"/>
          </a:p>
        </p:txBody>
      </p:sp>
      <p:sp>
        <p:nvSpPr>
          <p:cNvPr id="11" name="Text 9"/>
          <p:cNvSpPr/>
          <p:nvPr/>
        </p:nvSpPr>
        <p:spPr>
          <a:xfrm>
            <a:off x="812790" y="6238261"/>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Communication · discernment · empathy · creativity · collaboration · metacognition</a:t>
            </a:r>
            <a:endParaRPr lang="en-US" sz="1200" dirty="0"/>
          </a:p>
        </p:txBody>
      </p:sp>
    </p:spTree>
    <p:extLst>
      <p:ext uri="{BB962C8B-B14F-4D97-AF65-F5344CB8AC3E}">
        <p14:creationId xmlns:p14="http://schemas.microsoft.com/office/powerpoint/2010/main" val="30688160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E2A38"/>
        </a:solidFill>
        <a:effectLst/>
      </p:bgPr>
    </p:bg>
    <p:spTree>
      <p:nvGrpSpPr>
        <p:cNvPr id="1" name=""/>
        <p:cNvGrpSpPr/>
        <p:nvPr/>
      </p:nvGrpSpPr>
      <p:grpSpPr>
        <a:xfrm>
          <a:off x="0" y="0"/>
          <a:ext cx="0" cy="0"/>
          <a:chOff x="0" y="0"/>
          <a:chExt cx="0" cy="0"/>
        </a:xfrm>
      </p:grpSpPr>
      <p:sp>
        <p:nvSpPr>
          <p:cNvPr id="2" name="Text 0"/>
          <p:cNvSpPr/>
          <p:nvPr/>
        </p:nvSpPr>
        <p:spPr>
          <a:xfrm>
            <a:off x="812790" y="1916714"/>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E3A56E"/>
                </a:solidFill>
                <a:latin typeface="Nunito Sans" pitchFamily="34" charset="0"/>
                <a:ea typeface="Nunito Sans" pitchFamily="34" charset="-122"/>
                <a:cs typeface="Nunito Sans" pitchFamily="34" charset="-120"/>
              </a:rPr>
              <a:t>UNDER ALL FIVE</a:t>
            </a:r>
            <a:endParaRPr lang="en-US" sz="1400" dirty="0"/>
          </a:p>
        </p:txBody>
      </p:sp>
      <p:sp>
        <p:nvSpPr>
          <p:cNvPr id="3" name="Text 1"/>
          <p:cNvSpPr>
            <a:spLocks noGrp="1"/>
          </p:cNvSpPr>
          <p:nvPr>
            <p:ph type="title"/>
          </p:nvPr>
        </p:nvSpPr>
        <p:spPr>
          <a:xfrm>
            <a:off x="812800" y="2527300"/>
            <a:ext cx="10883900" cy="1257300"/>
          </a:xfrm>
          <a:prstGeom prst="rect">
            <a:avLst/>
          </a:prstGeom>
          <a:noFill/>
          <a:ln/>
        </p:spPr>
        <p:txBody>
          <a:bodyPr wrap="square" lIns="0" tIns="0" rIns="0" bIns="0" rtlCol="0" anchor="t">
            <a:normAutofit/>
          </a:bodyPr>
          <a:lstStyle/>
          <a:p>
            <a:pPr marL="0" indent="0" algn="l">
              <a:lnSpc>
                <a:spcPts val="4928"/>
              </a:lnSpc>
              <a:buNone/>
            </a:pPr>
            <a:r>
              <a:rPr lang="en-US" sz="4400" b="1" i="0" dirty="0">
                <a:solidFill>
                  <a:srgbClr val="F7F5EF"/>
                </a:solidFill>
                <a:latin typeface="Georgia" pitchFamily="18" charset="0"/>
                <a:ea typeface="Georgia" pitchFamily="18" charset="-122"/>
                <a:cs typeface="Georgia" pitchFamily="18" charset="-120"/>
              </a:rPr>
              <a:t>Do the assignment the way your students do.</a:t>
            </a:r>
            <a:endParaRPr lang="en-US" sz="4400" dirty="0"/>
          </a:p>
        </p:txBody>
      </p:sp>
      <p:sp>
        <p:nvSpPr>
          <p:cNvPr id="4" name="Text 2"/>
          <p:cNvSpPr/>
          <p:nvPr/>
        </p:nvSpPr>
        <p:spPr>
          <a:xfrm>
            <a:off x="812790" y="4026861"/>
            <a:ext cx="9810748" cy="736562"/>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C9D6E2"/>
                </a:solidFill>
                <a:latin typeface="Nunito Sans" pitchFamily="34" charset="0"/>
                <a:ea typeface="Nunito Sans" pitchFamily="34" charset="-122"/>
                <a:cs typeface="Nunito Sans" pitchFamily="34" charset="-120"/>
              </a:rPr>
              <a:t>AI included, if that's how some of them do it. You'll see where it's tedious, where it's hard, and where a tired student would cut the corner.</a:t>
            </a:r>
            <a:endParaRPr lang="en-US" sz="2000" dirty="0"/>
          </a:p>
        </p:txBody>
      </p:sp>
      <p:sp>
        <p:nvSpPr>
          <p:cNvPr id="5" name="Text 3"/>
          <p:cNvSpPr/>
          <p:nvPr/>
        </p:nvSpPr>
        <p:spPr>
          <a:xfrm>
            <a:off x="812790" y="6238261"/>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B0C0"/>
                </a:solidFill>
                <a:latin typeface="Nunito Sans" pitchFamily="34" charset="0"/>
                <a:ea typeface="Nunito Sans" pitchFamily="34" charset="-122"/>
                <a:cs typeface="Nunito Sans" pitchFamily="34" charset="-120"/>
              </a:rPr>
              <a:t>Then change one thing</a:t>
            </a:r>
            <a:endParaRPr lang="en-US" sz="1200" dirty="0"/>
          </a:p>
        </p:txBody>
      </p:sp>
    </p:spTree>
    <p:extLst>
      <p:ext uri="{BB962C8B-B14F-4D97-AF65-F5344CB8AC3E}">
        <p14:creationId xmlns:p14="http://schemas.microsoft.com/office/powerpoint/2010/main" val="20395023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E5E7E"/>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F2D3B3"/>
                </a:solidFill>
                <a:latin typeface="Nunito Sans" pitchFamily="34" charset="0"/>
                <a:ea typeface="Nunito Sans" pitchFamily="34" charset="-122"/>
                <a:cs typeface="Nunito Sans" pitchFamily="34" charset="-120"/>
              </a:rPr>
              <a:t>STEP 2 ON YOUR SHEET · 2 MINUTES</a:t>
            </a:r>
            <a:endParaRPr lang="en-US" sz="1400" dirty="0"/>
          </a:p>
        </p:txBody>
      </p:sp>
      <p:sp>
        <p:nvSpPr>
          <p:cNvPr id="3" name="Text 1"/>
          <p:cNvSpPr>
            <a:spLocks noGrp="1"/>
          </p:cNvSpPr>
          <p:nvPr>
            <p:ph type="title"/>
          </p:nvPr>
        </p:nvSpPr>
        <p:spPr>
          <a:xfrm>
            <a:off x="812800" y="1320800"/>
            <a:ext cx="10883900" cy="596900"/>
          </a:xfrm>
          <a:prstGeom prst="rect">
            <a:avLst/>
          </a:prstGeom>
          <a:noFill/>
          <a:ln/>
        </p:spPr>
        <p:txBody>
          <a:bodyPr wrap="square" lIns="0" tIns="0" rIns="0" bIns="0" rtlCol="0" anchor="t">
            <a:normAutofit/>
          </a:bodyPr>
          <a:lstStyle/>
          <a:p>
            <a:pPr marL="0" indent="0" algn="l">
              <a:lnSpc>
                <a:spcPts val="4480"/>
              </a:lnSpc>
              <a:buNone/>
            </a:pPr>
            <a:r>
              <a:rPr lang="en-US" sz="4000" b="1" i="0" dirty="0">
                <a:solidFill>
                  <a:srgbClr val="F7F5EF"/>
                </a:solidFill>
                <a:latin typeface="Georgia" pitchFamily="18" charset="0"/>
                <a:ea typeface="Georgia" pitchFamily="18" charset="-122"/>
                <a:cs typeface="Georgia" pitchFamily="18" charset="-120"/>
              </a:rPr>
              <a:t>Which clarity does your feeling point to?</a:t>
            </a:r>
            <a:endParaRPr lang="en-US" sz="4000" dirty="0"/>
          </a:p>
        </p:txBody>
      </p:sp>
      <p:sp>
        <p:nvSpPr>
          <p:cNvPr id="4" name="Shape 2"/>
          <p:cNvSpPr/>
          <p:nvPr/>
        </p:nvSpPr>
        <p:spPr>
          <a:xfrm>
            <a:off x="812790" y="2240217"/>
            <a:ext cx="1991367" cy="2302205"/>
          </a:xfrm>
          <a:prstGeom prst="roundRect">
            <a:avLst>
              <a:gd name="adj" fmla="val 5102"/>
            </a:avLst>
          </a:prstGeom>
          <a:solidFill>
            <a:srgbClr val="27506C"/>
          </a:solidFill>
          <a:ln/>
        </p:spPr>
        <p:txBody>
          <a:bodyPr/>
          <a:lstStyle/>
          <a:p>
            <a:endParaRPr lang="en-US"/>
          </a:p>
        </p:txBody>
      </p:sp>
      <p:sp>
        <p:nvSpPr>
          <p:cNvPr id="5" name="Text 3"/>
          <p:cNvSpPr/>
          <p:nvPr/>
        </p:nvSpPr>
        <p:spPr>
          <a:xfrm>
            <a:off x="1666799" y="2468798"/>
            <a:ext cx="283303" cy="807669"/>
          </a:xfrm>
          <a:prstGeom prst="rect">
            <a:avLst/>
          </a:prstGeom>
          <a:noFill/>
          <a:ln/>
        </p:spPr>
        <p:txBody>
          <a:bodyPr wrap="square" lIns="0" tIns="0" rIns="0" bIns="0" rtlCol="0" anchor="t">
            <a:normAutofit/>
          </a:bodyPr>
          <a:lstStyle/>
          <a:p>
            <a:pPr marL="0" indent="0" algn="ctr">
              <a:lnSpc>
                <a:spcPts val="6160"/>
              </a:lnSpc>
              <a:buNone/>
            </a:pPr>
            <a:r>
              <a:rPr lang="en-US" sz="4400" b="1" dirty="0">
                <a:solidFill>
                  <a:srgbClr val="F2D3B3"/>
                </a:solidFill>
                <a:latin typeface="Georgia" pitchFamily="18" charset="0"/>
                <a:ea typeface="Georgia" pitchFamily="18" charset="-122"/>
                <a:cs typeface="Georgia" pitchFamily="18" charset="-120"/>
              </a:rPr>
              <a:t>1</a:t>
            </a:r>
            <a:endParaRPr lang="en-US" sz="4400" dirty="0"/>
          </a:p>
        </p:txBody>
      </p:sp>
      <p:sp>
        <p:nvSpPr>
          <p:cNvPr id="6" name="Text 4"/>
          <p:cNvSpPr/>
          <p:nvPr/>
        </p:nvSpPr>
        <p:spPr>
          <a:xfrm>
            <a:off x="1331600" y="3327226"/>
            <a:ext cx="953747" cy="292062"/>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F7F5EF"/>
                </a:solidFill>
                <a:latin typeface="Nunito Sans" pitchFamily="34" charset="0"/>
                <a:ea typeface="Nunito Sans" pitchFamily="34" charset="-122"/>
                <a:cs typeface="Nunito Sans" pitchFamily="34" charset="-120"/>
              </a:rPr>
              <a:t>Intention</a:t>
            </a:r>
            <a:endParaRPr lang="en-US" sz="1500" dirty="0"/>
          </a:p>
        </p:txBody>
      </p:sp>
      <p:sp>
        <p:nvSpPr>
          <p:cNvPr id="7" name="Text 5"/>
          <p:cNvSpPr/>
          <p:nvPr/>
        </p:nvSpPr>
        <p:spPr>
          <a:xfrm>
            <a:off x="1015971" y="3670052"/>
            <a:ext cx="1585005" cy="454592"/>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DCE7EF"/>
                </a:solidFill>
                <a:latin typeface="Nunito Sans" pitchFamily="34" charset="0"/>
                <a:ea typeface="Nunito Sans" pitchFamily="34" charset="-122"/>
                <a:cs typeface="Nunito Sans" pitchFamily="34" charset="-120"/>
              </a:rPr>
              <a:t>Say what the work is for</a:t>
            </a:r>
            <a:endParaRPr lang="en-US" sz="1300" dirty="0"/>
          </a:p>
        </p:txBody>
      </p:sp>
      <p:sp>
        <p:nvSpPr>
          <p:cNvPr id="8" name="Shape 6"/>
          <p:cNvSpPr/>
          <p:nvPr/>
        </p:nvSpPr>
        <p:spPr>
          <a:xfrm>
            <a:off x="2956529" y="2240217"/>
            <a:ext cx="1991414" cy="2302205"/>
          </a:xfrm>
          <a:prstGeom prst="roundRect">
            <a:avLst>
              <a:gd name="adj" fmla="val 5102"/>
            </a:avLst>
          </a:prstGeom>
          <a:solidFill>
            <a:srgbClr val="27506C"/>
          </a:solidFill>
          <a:ln/>
        </p:spPr>
        <p:txBody>
          <a:bodyPr/>
          <a:lstStyle/>
          <a:p>
            <a:endParaRPr lang="en-US"/>
          </a:p>
        </p:txBody>
      </p:sp>
      <p:sp>
        <p:nvSpPr>
          <p:cNvPr id="9" name="Text 7"/>
          <p:cNvSpPr/>
          <p:nvPr/>
        </p:nvSpPr>
        <p:spPr>
          <a:xfrm>
            <a:off x="3751049" y="2468798"/>
            <a:ext cx="402374" cy="807669"/>
          </a:xfrm>
          <a:prstGeom prst="rect">
            <a:avLst/>
          </a:prstGeom>
          <a:noFill/>
          <a:ln/>
        </p:spPr>
        <p:txBody>
          <a:bodyPr wrap="square" lIns="0" tIns="0" rIns="0" bIns="0" rtlCol="0" anchor="t">
            <a:normAutofit/>
          </a:bodyPr>
          <a:lstStyle/>
          <a:p>
            <a:pPr marL="0" indent="0" algn="ctr">
              <a:lnSpc>
                <a:spcPts val="6160"/>
              </a:lnSpc>
              <a:buNone/>
            </a:pPr>
            <a:r>
              <a:rPr lang="en-US" sz="4400" b="1" dirty="0">
                <a:solidFill>
                  <a:srgbClr val="F2D3B3"/>
                </a:solidFill>
                <a:latin typeface="Georgia" pitchFamily="18" charset="0"/>
                <a:ea typeface="Georgia" pitchFamily="18" charset="-122"/>
                <a:cs typeface="Georgia" pitchFamily="18" charset="-120"/>
              </a:rPr>
              <a:t>2</a:t>
            </a:r>
            <a:endParaRPr lang="en-US" sz="4400" dirty="0"/>
          </a:p>
        </p:txBody>
      </p:sp>
      <p:sp>
        <p:nvSpPr>
          <p:cNvPr id="10" name="Text 8"/>
          <p:cNvSpPr/>
          <p:nvPr/>
        </p:nvSpPr>
        <p:spPr>
          <a:xfrm>
            <a:off x="3647696" y="3327226"/>
            <a:ext cx="609033" cy="292062"/>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F7F5EF"/>
                </a:solidFill>
                <a:latin typeface="Nunito Sans" pitchFamily="34" charset="0"/>
                <a:ea typeface="Nunito Sans" pitchFamily="34" charset="-122"/>
                <a:cs typeface="Nunito Sans" pitchFamily="34" charset="-120"/>
              </a:rPr>
              <a:t>Effort</a:t>
            </a:r>
            <a:endParaRPr lang="en-US" sz="1500" dirty="0"/>
          </a:p>
        </p:txBody>
      </p:sp>
      <p:sp>
        <p:nvSpPr>
          <p:cNvPr id="11" name="Text 9"/>
          <p:cNvSpPr/>
          <p:nvPr/>
        </p:nvSpPr>
        <p:spPr>
          <a:xfrm>
            <a:off x="3159710" y="3670052"/>
            <a:ext cx="1585052" cy="454592"/>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DCE7EF"/>
                </a:solidFill>
                <a:latin typeface="Nunito Sans" pitchFamily="34" charset="0"/>
                <a:ea typeface="Nunito Sans" pitchFamily="34" charset="-122"/>
                <a:cs typeface="Nunito Sans" pitchFamily="34" charset="-120"/>
              </a:rPr>
              <a:t>Some of it should feel hard</a:t>
            </a:r>
            <a:endParaRPr lang="en-US" sz="1300" dirty="0"/>
          </a:p>
        </p:txBody>
      </p:sp>
      <p:sp>
        <p:nvSpPr>
          <p:cNvPr id="12" name="Shape 10"/>
          <p:cNvSpPr/>
          <p:nvPr/>
        </p:nvSpPr>
        <p:spPr>
          <a:xfrm>
            <a:off x="5100315" y="2240217"/>
            <a:ext cx="1991367" cy="2302205"/>
          </a:xfrm>
          <a:prstGeom prst="roundRect">
            <a:avLst>
              <a:gd name="adj" fmla="val 5102"/>
            </a:avLst>
          </a:prstGeom>
          <a:solidFill>
            <a:srgbClr val="27506C"/>
          </a:solidFill>
          <a:ln/>
        </p:spPr>
        <p:txBody>
          <a:bodyPr/>
          <a:lstStyle/>
          <a:p>
            <a:endParaRPr lang="en-US"/>
          </a:p>
        </p:txBody>
      </p:sp>
      <p:sp>
        <p:nvSpPr>
          <p:cNvPr id="13" name="Text 11"/>
          <p:cNvSpPr/>
          <p:nvPr/>
        </p:nvSpPr>
        <p:spPr>
          <a:xfrm>
            <a:off x="5898133" y="2468798"/>
            <a:ext cx="395684" cy="807669"/>
          </a:xfrm>
          <a:prstGeom prst="rect">
            <a:avLst/>
          </a:prstGeom>
          <a:noFill/>
          <a:ln/>
        </p:spPr>
        <p:txBody>
          <a:bodyPr wrap="square" lIns="0" tIns="0" rIns="0" bIns="0" rtlCol="0" anchor="t">
            <a:normAutofit/>
          </a:bodyPr>
          <a:lstStyle/>
          <a:p>
            <a:pPr marL="0" indent="0" algn="ctr">
              <a:lnSpc>
                <a:spcPts val="6160"/>
              </a:lnSpc>
              <a:buNone/>
            </a:pPr>
            <a:r>
              <a:rPr lang="en-US" sz="4400" b="1" dirty="0">
                <a:solidFill>
                  <a:srgbClr val="F2D3B3"/>
                </a:solidFill>
                <a:latin typeface="Georgia" pitchFamily="18" charset="0"/>
                <a:ea typeface="Georgia" pitchFamily="18" charset="-122"/>
                <a:cs typeface="Georgia" pitchFamily="18" charset="-120"/>
              </a:rPr>
              <a:t>3</a:t>
            </a:r>
            <a:endParaRPr lang="en-US" sz="4400" dirty="0"/>
          </a:p>
        </p:txBody>
      </p:sp>
      <p:sp>
        <p:nvSpPr>
          <p:cNvPr id="14" name="Text 12"/>
          <p:cNvSpPr/>
          <p:nvPr/>
        </p:nvSpPr>
        <p:spPr>
          <a:xfrm>
            <a:off x="5705077" y="3327226"/>
            <a:ext cx="781844" cy="292062"/>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F7F5EF"/>
                </a:solidFill>
                <a:latin typeface="Nunito Sans" pitchFamily="34" charset="0"/>
                <a:ea typeface="Nunito Sans" pitchFamily="34" charset="-122"/>
                <a:cs typeface="Nunito Sans" pitchFamily="34" charset="-120"/>
              </a:rPr>
              <a:t>Proxies</a:t>
            </a:r>
            <a:endParaRPr lang="en-US" sz="1500" dirty="0"/>
          </a:p>
        </p:txBody>
      </p:sp>
      <p:sp>
        <p:nvSpPr>
          <p:cNvPr id="15" name="Text 13"/>
          <p:cNvSpPr/>
          <p:nvPr/>
        </p:nvSpPr>
        <p:spPr>
          <a:xfrm>
            <a:off x="5303496" y="3670052"/>
            <a:ext cx="1585005" cy="669188"/>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DCE7EF"/>
                </a:solidFill>
                <a:latin typeface="Nunito Sans" pitchFamily="34" charset="0"/>
                <a:ea typeface="Nunito Sans" pitchFamily="34" charset="-122"/>
                <a:cs typeface="Nunito Sans" pitchFamily="34" charset="-120"/>
              </a:rPr>
              <a:t>The work is evidence of thinking, not the goal</a:t>
            </a:r>
            <a:endParaRPr lang="en-US" sz="1300" dirty="0"/>
          </a:p>
        </p:txBody>
      </p:sp>
      <p:sp>
        <p:nvSpPr>
          <p:cNvPr id="16" name="Shape 14"/>
          <p:cNvSpPr/>
          <p:nvPr/>
        </p:nvSpPr>
        <p:spPr>
          <a:xfrm>
            <a:off x="7244054" y="2240217"/>
            <a:ext cx="1991414" cy="2302205"/>
          </a:xfrm>
          <a:prstGeom prst="roundRect">
            <a:avLst>
              <a:gd name="adj" fmla="val 5102"/>
            </a:avLst>
          </a:prstGeom>
          <a:solidFill>
            <a:srgbClr val="27506C"/>
          </a:solidFill>
          <a:ln/>
        </p:spPr>
        <p:txBody>
          <a:bodyPr/>
          <a:lstStyle/>
          <a:p>
            <a:endParaRPr lang="en-US"/>
          </a:p>
        </p:txBody>
      </p:sp>
      <p:sp>
        <p:nvSpPr>
          <p:cNvPr id="17" name="Text 15"/>
          <p:cNvSpPr/>
          <p:nvPr/>
        </p:nvSpPr>
        <p:spPr>
          <a:xfrm>
            <a:off x="8047646" y="2468798"/>
            <a:ext cx="384232" cy="807669"/>
          </a:xfrm>
          <a:prstGeom prst="rect">
            <a:avLst/>
          </a:prstGeom>
          <a:noFill/>
          <a:ln/>
        </p:spPr>
        <p:txBody>
          <a:bodyPr wrap="square" lIns="0" tIns="0" rIns="0" bIns="0" rtlCol="0" anchor="t">
            <a:normAutofit/>
          </a:bodyPr>
          <a:lstStyle/>
          <a:p>
            <a:pPr marL="0" indent="0" algn="ctr">
              <a:lnSpc>
                <a:spcPts val="6160"/>
              </a:lnSpc>
              <a:buNone/>
            </a:pPr>
            <a:r>
              <a:rPr lang="en-US" sz="4400" b="1" dirty="0">
                <a:solidFill>
                  <a:srgbClr val="F2D3B3"/>
                </a:solidFill>
                <a:latin typeface="Georgia" pitchFamily="18" charset="0"/>
                <a:ea typeface="Georgia" pitchFamily="18" charset="-122"/>
                <a:cs typeface="Georgia" pitchFamily="18" charset="-120"/>
              </a:rPr>
              <a:t>4</a:t>
            </a:r>
            <a:endParaRPr lang="en-US" sz="4400" dirty="0"/>
          </a:p>
        </p:txBody>
      </p:sp>
      <p:sp>
        <p:nvSpPr>
          <p:cNvPr id="18" name="Text 16"/>
          <p:cNvSpPr/>
          <p:nvPr/>
        </p:nvSpPr>
        <p:spPr>
          <a:xfrm>
            <a:off x="7687453" y="3327226"/>
            <a:ext cx="1104616" cy="292062"/>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F7F5EF"/>
                </a:solidFill>
                <a:latin typeface="Nunito Sans" pitchFamily="34" charset="0"/>
                <a:ea typeface="Nunito Sans" pitchFamily="34" charset="-122"/>
                <a:cs typeface="Nunito Sans" pitchFamily="34" charset="-120"/>
              </a:rPr>
              <a:t>Ambiguity</a:t>
            </a:r>
            <a:endParaRPr lang="en-US" sz="1500" dirty="0"/>
          </a:p>
        </p:txBody>
      </p:sp>
      <p:sp>
        <p:nvSpPr>
          <p:cNvPr id="19" name="Text 17"/>
          <p:cNvSpPr/>
          <p:nvPr/>
        </p:nvSpPr>
        <p:spPr>
          <a:xfrm>
            <a:off x="7447235" y="3670052"/>
            <a:ext cx="1585052" cy="454592"/>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DCE7EF"/>
                </a:solidFill>
                <a:latin typeface="Nunito Sans" pitchFamily="34" charset="0"/>
                <a:ea typeface="Nunito Sans" pitchFamily="34" charset="-122"/>
                <a:cs typeface="Nunito Sans" pitchFamily="34" charset="-120"/>
              </a:rPr>
              <a:t>Less recipe, more decisions</a:t>
            </a:r>
            <a:endParaRPr lang="en-US" sz="1300" dirty="0"/>
          </a:p>
        </p:txBody>
      </p:sp>
      <p:sp>
        <p:nvSpPr>
          <p:cNvPr id="20" name="Shape 18"/>
          <p:cNvSpPr/>
          <p:nvPr/>
        </p:nvSpPr>
        <p:spPr>
          <a:xfrm>
            <a:off x="9387840" y="2240217"/>
            <a:ext cx="1991367" cy="2302205"/>
          </a:xfrm>
          <a:prstGeom prst="roundRect">
            <a:avLst>
              <a:gd name="adj" fmla="val 5102"/>
            </a:avLst>
          </a:prstGeom>
          <a:solidFill>
            <a:srgbClr val="27506C"/>
          </a:solidFill>
          <a:ln/>
        </p:spPr>
        <p:txBody>
          <a:bodyPr/>
          <a:lstStyle/>
          <a:p>
            <a:endParaRPr lang="en-US"/>
          </a:p>
        </p:txBody>
      </p:sp>
      <p:sp>
        <p:nvSpPr>
          <p:cNvPr id="21" name="Text 19"/>
          <p:cNvSpPr/>
          <p:nvPr/>
        </p:nvSpPr>
        <p:spPr>
          <a:xfrm>
            <a:off x="10193709" y="2468798"/>
            <a:ext cx="379583" cy="807669"/>
          </a:xfrm>
          <a:prstGeom prst="rect">
            <a:avLst/>
          </a:prstGeom>
          <a:noFill/>
          <a:ln/>
        </p:spPr>
        <p:txBody>
          <a:bodyPr wrap="square" lIns="0" tIns="0" rIns="0" bIns="0" rtlCol="0" anchor="t">
            <a:normAutofit/>
          </a:bodyPr>
          <a:lstStyle/>
          <a:p>
            <a:pPr marL="0" indent="0" algn="ctr">
              <a:lnSpc>
                <a:spcPts val="6160"/>
              </a:lnSpc>
              <a:buNone/>
            </a:pPr>
            <a:r>
              <a:rPr lang="en-US" sz="4400" b="1" dirty="0">
                <a:solidFill>
                  <a:srgbClr val="F2D3B3"/>
                </a:solidFill>
                <a:latin typeface="Georgia" pitchFamily="18" charset="0"/>
                <a:ea typeface="Georgia" pitchFamily="18" charset="-122"/>
                <a:cs typeface="Georgia" pitchFamily="18" charset="-120"/>
              </a:rPr>
              <a:t>5</a:t>
            </a:r>
            <a:endParaRPr lang="en-US" sz="4400" dirty="0"/>
          </a:p>
        </p:txBody>
      </p:sp>
      <p:sp>
        <p:nvSpPr>
          <p:cNvPr id="22" name="Text 20"/>
          <p:cNvSpPr/>
          <p:nvPr/>
        </p:nvSpPr>
        <p:spPr>
          <a:xfrm>
            <a:off x="9496740" y="3327226"/>
            <a:ext cx="1773521" cy="292062"/>
          </a:xfrm>
          <a:prstGeom prst="rect">
            <a:avLst/>
          </a:prstGeom>
          <a:noFill/>
          <a:ln/>
        </p:spPr>
        <p:txBody>
          <a:bodyPr wrap="square" lIns="0" tIns="0" rIns="0" bIns="0" rtlCol="0" anchor="t">
            <a:normAutofit/>
          </a:bodyPr>
          <a:lstStyle/>
          <a:p>
            <a:pPr marL="0" indent="0" algn="ctr">
              <a:lnSpc>
                <a:spcPts val="2100"/>
              </a:lnSpc>
              <a:buNone/>
            </a:pPr>
            <a:r>
              <a:rPr lang="en-US" sz="1500" b="1" dirty="0">
                <a:solidFill>
                  <a:srgbClr val="F7F5EF"/>
                </a:solidFill>
                <a:latin typeface="Nunito Sans" pitchFamily="34" charset="0"/>
                <a:ea typeface="Nunito Sans" pitchFamily="34" charset="-122"/>
                <a:cs typeface="Nunito Sans" pitchFamily="34" charset="-120"/>
              </a:rPr>
              <a:t>Hard to measure</a:t>
            </a:r>
            <a:endParaRPr lang="en-US" sz="1500" dirty="0"/>
          </a:p>
        </p:txBody>
      </p:sp>
      <p:sp>
        <p:nvSpPr>
          <p:cNvPr id="23" name="Text 21"/>
          <p:cNvSpPr/>
          <p:nvPr/>
        </p:nvSpPr>
        <p:spPr>
          <a:xfrm>
            <a:off x="9591022" y="3670052"/>
            <a:ext cx="1585005" cy="454592"/>
          </a:xfrm>
          <a:prstGeom prst="rect">
            <a:avLst/>
          </a:prstGeom>
          <a:noFill/>
          <a:ln/>
        </p:spPr>
        <p:txBody>
          <a:bodyPr wrap="square" lIns="0" tIns="0" rIns="0" bIns="0" rtlCol="0" anchor="t">
            <a:normAutofit/>
          </a:bodyPr>
          <a:lstStyle/>
          <a:p>
            <a:pPr marL="0" indent="0" algn="ctr">
              <a:lnSpc>
                <a:spcPts val="1690"/>
              </a:lnSpc>
              <a:buNone/>
            </a:pPr>
            <a:r>
              <a:rPr lang="en-US" sz="1300" i="1" dirty="0">
                <a:solidFill>
                  <a:srgbClr val="DCE7EF"/>
                </a:solidFill>
                <a:latin typeface="Nunito Sans" pitchFamily="34" charset="0"/>
                <a:ea typeface="Nunito Sans" pitchFamily="34" charset="-122"/>
                <a:cs typeface="Nunito Sans" pitchFamily="34" charset="-120"/>
              </a:rPr>
              <a:t>Grow what matters most</a:t>
            </a:r>
            <a:endParaRPr lang="en-US" sz="1300" dirty="0"/>
          </a:p>
        </p:txBody>
      </p:sp>
      <p:sp>
        <p:nvSpPr>
          <p:cNvPr id="24" name="Text 22"/>
          <p:cNvSpPr/>
          <p:nvPr/>
        </p:nvSpPr>
        <p:spPr>
          <a:xfrm>
            <a:off x="812790" y="4847214"/>
            <a:ext cx="10883410"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CE7EF"/>
                </a:solidFill>
                <a:latin typeface="Nunito Sans" pitchFamily="34" charset="0"/>
                <a:ea typeface="Nunito Sans" pitchFamily="34" charset="-122"/>
                <a:cs typeface="Nunito Sans" pitchFamily="34" charset="-120"/>
              </a:rPr>
              <a:t>Circle one on your sheet. Not sure? The prompt will suggest one.</a:t>
            </a:r>
            <a:endParaRPr lang="en-US" sz="1600" dirty="0"/>
          </a:p>
        </p:txBody>
      </p:sp>
    </p:spTree>
    <p:extLst>
      <p:ext uri="{BB962C8B-B14F-4D97-AF65-F5344CB8AC3E}">
        <p14:creationId xmlns:p14="http://schemas.microsoft.com/office/powerpoint/2010/main" val="27702714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THE PROMPT</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How the prompt works</a:t>
            </a:r>
            <a:endParaRPr lang="en-US" sz="3600" dirty="0"/>
          </a:p>
        </p:txBody>
      </p:sp>
      <p:sp>
        <p:nvSpPr>
          <p:cNvPr id="4" name="Text 2"/>
          <p:cNvSpPr/>
          <p:nvPr/>
        </p:nvSpPr>
        <p:spPr>
          <a:xfrm>
            <a:off x="812790" y="1903909"/>
            <a:ext cx="10883410" cy="594349"/>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You paste it into any AI chat, and it becomes a colleague who interviews you about one assignment. It follows the same steps as your sheet.</a:t>
            </a:r>
            <a:endParaRPr lang="en-US" sz="1600" dirty="0"/>
          </a:p>
        </p:txBody>
      </p:sp>
      <p:sp>
        <p:nvSpPr>
          <p:cNvPr id="5" name="Shape 3"/>
          <p:cNvSpPr/>
          <p:nvPr/>
        </p:nvSpPr>
        <p:spPr>
          <a:xfrm>
            <a:off x="815965" y="2730035"/>
            <a:ext cx="2005333" cy="2464338"/>
          </a:xfrm>
          <a:prstGeom prst="roundRect">
            <a:avLst>
              <a:gd name="adj" fmla="val 3642"/>
            </a:avLst>
          </a:prstGeom>
          <a:solidFill>
            <a:srgbClr val="FDFCF9"/>
          </a:solidFill>
          <a:ln w="6350">
            <a:solidFill>
              <a:srgbClr val="DCD6C8"/>
            </a:solidFill>
            <a:prstDash val="solid"/>
          </a:ln>
        </p:spPr>
        <p:txBody>
          <a:bodyPr/>
          <a:lstStyle/>
          <a:p>
            <a:endParaRPr lang="en-US"/>
          </a:p>
        </p:txBody>
      </p:sp>
      <p:sp>
        <p:nvSpPr>
          <p:cNvPr id="6" name="Text 4"/>
          <p:cNvSpPr/>
          <p:nvPr/>
        </p:nvSpPr>
        <p:spPr>
          <a:xfrm>
            <a:off x="996629" y="2910700"/>
            <a:ext cx="1694807" cy="452088"/>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A5521F"/>
                </a:solidFill>
                <a:latin typeface="Georgia" pitchFamily="18" charset="0"/>
                <a:ea typeface="Georgia" pitchFamily="18" charset="-122"/>
                <a:cs typeface="Georgia" pitchFamily="18" charset="-120"/>
              </a:rPr>
              <a:t>1</a:t>
            </a:r>
            <a:endParaRPr lang="en-US" sz="2400" dirty="0"/>
          </a:p>
        </p:txBody>
      </p:sp>
      <p:sp>
        <p:nvSpPr>
          <p:cNvPr id="7" name="Text 5"/>
          <p:cNvSpPr/>
          <p:nvPr/>
        </p:nvSpPr>
        <p:spPr>
          <a:xfrm>
            <a:off x="996629" y="3413547"/>
            <a:ext cx="1694807" cy="253981"/>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8"/>
                </a:solidFill>
                <a:latin typeface="Nunito Sans" pitchFamily="34" charset="0"/>
                <a:ea typeface="Nunito Sans" pitchFamily="34" charset="-122"/>
                <a:cs typeface="Nunito Sans" pitchFamily="34" charset="-120"/>
              </a:rPr>
              <a:t>Choose a mode</a:t>
            </a:r>
            <a:endParaRPr lang="en-US" sz="1500" dirty="0"/>
          </a:p>
        </p:txBody>
      </p:sp>
      <p:sp>
        <p:nvSpPr>
          <p:cNvPr id="8" name="Text 6"/>
          <p:cNvSpPr/>
          <p:nvPr/>
        </p:nvSpPr>
        <p:spPr>
          <a:xfrm>
            <a:off x="996629" y="3718291"/>
            <a:ext cx="1694807" cy="87887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A58"/>
                </a:solidFill>
                <a:latin typeface="Nunito Sans" pitchFamily="34" charset="0"/>
                <a:ea typeface="Nunito Sans" pitchFamily="34" charset="-122"/>
                <a:cs typeface="Nunito Sans" pitchFamily="34" charset="-120"/>
              </a:rPr>
              <a:t>Quick (about ten minutes) for today. Deep (half an hour or more) for later.</a:t>
            </a:r>
            <a:endParaRPr lang="en-US" sz="1200" dirty="0"/>
          </a:p>
        </p:txBody>
      </p:sp>
      <p:sp>
        <p:nvSpPr>
          <p:cNvPr id="9" name="Shape 7"/>
          <p:cNvSpPr/>
          <p:nvPr/>
        </p:nvSpPr>
        <p:spPr>
          <a:xfrm>
            <a:off x="2954649" y="2730035"/>
            <a:ext cx="2005333" cy="2464338"/>
          </a:xfrm>
          <a:prstGeom prst="roundRect">
            <a:avLst>
              <a:gd name="adj" fmla="val 3642"/>
            </a:avLst>
          </a:prstGeom>
          <a:solidFill>
            <a:srgbClr val="FDFCF9"/>
          </a:solidFill>
          <a:ln w="6350">
            <a:solidFill>
              <a:srgbClr val="DCD6C8"/>
            </a:solidFill>
            <a:prstDash val="solid"/>
          </a:ln>
        </p:spPr>
        <p:txBody>
          <a:bodyPr/>
          <a:lstStyle/>
          <a:p>
            <a:endParaRPr lang="en-US"/>
          </a:p>
        </p:txBody>
      </p:sp>
      <p:sp>
        <p:nvSpPr>
          <p:cNvPr id="10" name="Text 8"/>
          <p:cNvSpPr/>
          <p:nvPr/>
        </p:nvSpPr>
        <p:spPr>
          <a:xfrm>
            <a:off x="3135312" y="2910700"/>
            <a:ext cx="1694807" cy="452088"/>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A5521F"/>
                </a:solidFill>
                <a:latin typeface="Georgia" pitchFamily="18" charset="0"/>
                <a:ea typeface="Georgia" pitchFamily="18" charset="-122"/>
                <a:cs typeface="Georgia" pitchFamily="18" charset="-120"/>
              </a:rPr>
              <a:t>2</a:t>
            </a:r>
            <a:endParaRPr lang="en-US" sz="2400" dirty="0"/>
          </a:p>
        </p:txBody>
      </p:sp>
      <p:sp>
        <p:nvSpPr>
          <p:cNvPr id="11" name="Text 9"/>
          <p:cNvSpPr/>
          <p:nvPr/>
        </p:nvSpPr>
        <p:spPr>
          <a:xfrm>
            <a:off x="3135312" y="3413547"/>
            <a:ext cx="1694807" cy="482562"/>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8"/>
                </a:solidFill>
                <a:latin typeface="Nunito Sans" pitchFamily="34" charset="0"/>
                <a:ea typeface="Nunito Sans" pitchFamily="34" charset="-122"/>
                <a:cs typeface="Nunito Sans" pitchFamily="34" charset="-120"/>
              </a:rPr>
              <a:t>Share your assignment</a:t>
            </a:r>
            <a:endParaRPr lang="en-US" sz="1500" dirty="0"/>
          </a:p>
        </p:txBody>
      </p:sp>
      <p:sp>
        <p:nvSpPr>
          <p:cNvPr id="12" name="Text 10"/>
          <p:cNvSpPr/>
          <p:nvPr/>
        </p:nvSpPr>
        <p:spPr>
          <a:xfrm>
            <a:off x="3135312" y="3946872"/>
            <a:ext cx="1694807" cy="87887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A58"/>
                </a:solidFill>
                <a:latin typeface="Nunito Sans" pitchFamily="34" charset="0"/>
                <a:ea typeface="Nunito Sans" pitchFamily="34" charset="-122"/>
                <a:cs typeface="Nunito Sans" pitchFamily="34" charset="-120"/>
              </a:rPr>
              <a:t>Upload it or paste it, and say in a sentence what bothers you about it.</a:t>
            </a:r>
            <a:endParaRPr lang="en-US" sz="1200" dirty="0"/>
          </a:p>
        </p:txBody>
      </p:sp>
      <p:sp>
        <p:nvSpPr>
          <p:cNvPr id="13" name="Shape 11"/>
          <p:cNvSpPr/>
          <p:nvPr/>
        </p:nvSpPr>
        <p:spPr>
          <a:xfrm>
            <a:off x="5093332" y="2730035"/>
            <a:ext cx="2005333" cy="2464338"/>
          </a:xfrm>
          <a:prstGeom prst="roundRect">
            <a:avLst>
              <a:gd name="adj" fmla="val 3642"/>
            </a:avLst>
          </a:prstGeom>
          <a:solidFill>
            <a:srgbClr val="FDFCF9"/>
          </a:solidFill>
          <a:ln w="6350">
            <a:solidFill>
              <a:srgbClr val="DCD6C8"/>
            </a:solidFill>
            <a:prstDash val="solid"/>
          </a:ln>
        </p:spPr>
        <p:txBody>
          <a:bodyPr/>
          <a:lstStyle/>
          <a:p>
            <a:endParaRPr lang="en-US"/>
          </a:p>
        </p:txBody>
      </p:sp>
      <p:sp>
        <p:nvSpPr>
          <p:cNvPr id="14" name="Text 12"/>
          <p:cNvSpPr/>
          <p:nvPr/>
        </p:nvSpPr>
        <p:spPr>
          <a:xfrm>
            <a:off x="5273995" y="2910700"/>
            <a:ext cx="1694807" cy="452088"/>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A5521F"/>
                </a:solidFill>
                <a:latin typeface="Georgia" pitchFamily="18" charset="0"/>
                <a:ea typeface="Georgia" pitchFamily="18" charset="-122"/>
                <a:cs typeface="Georgia" pitchFamily="18" charset="-120"/>
              </a:rPr>
              <a:t>3</a:t>
            </a:r>
            <a:endParaRPr lang="en-US" sz="2400" dirty="0"/>
          </a:p>
        </p:txBody>
      </p:sp>
      <p:sp>
        <p:nvSpPr>
          <p:cNvPr id="15" name="Text 13"/>
          <p:cNvSpPr/>
          <p:nvPr/>
        </p:nvSpPr>
        <p:spPr>
          <a:xfrm>
            <a:off x="5273995" y="3413547"/>
            <a:ext cx="1694807" cy="482562"/>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8"/>
                </a:solidFill>
                <a:latin typeface="Nunito Sans" pitchFamily="34" charset="0"/>
                <a:ea typeface="Nunito Sans" pitchFamily="34" charset="-122"/>
                <a:cs typeface="Nunito Sans" pitchFamily="34" charset="-120"/>
              </a:rPr>
              <a:t>It suggests a clarity</a:t>
            </a:r>
            <a:endParaRPr lang="en-US" sz="1500" dirty="0"/>
          </a:p>
        </p:txBody>
      </p:sp>
      <p:sp>
        <p:nvSpPr>
          <p:cNvPr id="16" name="Text 14"/>
          <p:cNvSpPr/>
          <p:nvPr/>
        </p:nvSpPr>
        <p:spPr>
          <a:xfrm>
            <a:off x="5273995" y="3946872"/>
            <a:ext cx="1694807" cy="665503"/>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A58"/>
                </a:solidFill>
                <a:latin typeface="Nunito Sans" pitchFamily="34" charset="0"/>
                <a:ea typeface="Nunito Sans" pitchFamily="34" charset="-122"/>
                <a:cs typeface="Nunito Sans" pitchFamily="34" charset="-120"/>
              </a:rPr>
              <a:t>Based on your feeling and the page. You can take it or pick another.</a:t>
            </a:r>
            <a:endParaRPr lang="en-US" sz="1200" dirty="0"/>
          </a:p>
        </p:txBody>
      </p:sp>
      <p:sp>
        <p:nvSpPr>
          <p:cNvPr id="17" name="Shape 15"/>
          <p:cNvSpPr/>
          <p:nvPr/>
        </p:nvSpPr>
        <p:spPr>
          <a:xfrm>
            <a:off x="7232016" y="2730035"/>
            <a:ext cx="2005333" cy="2464338"/>
          </a:xfrm>
          <a:prstGeom prst="roundRect">
            <a:avLst>
              <a:gd name="adj" fmla="val 3642"/>
            </a:avLst>
          </a:prstGeom>
          <a:solidFill>
            <a:srgbClr val="FDFCF9"/>
          </a:solidFill>
          <a:ln w="6350">
            <a:solidFill>
              <a:srgbClr val="DCD6C8"/>
            </a:solidFill>
            <a:prstDash val="solid"/>
          </a:ln>
        </p:spPr>
        <p:txBody>
          <a:bodyPr/>
          <a:lstStyle/>
          <a:p>
            <a:endParaRPr lang="en-US"/>
          </a:p>
        </p:txBody>
      </p:sp>
      <p:sp>
        <p:nvSpPr>
          <p:cNvPr id="18" name="Text 16"/>
          <p:cNvSpPr/>
          <p:nvPr/>
        </p:nvSpPr>
        <p:spPr>
          <a:xfrm>
            <a:off x="7412679" y="2910700"/>
            <a:ext cx="1694807" cy="452088"/>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A5521F"/>
                </a:solidFill>
                <a:latin typeface="Georgia" pitchFamily="18" charset="0"/>
                <a:ea typeface="Georgia" pitchFamily="18" charset="-122"/>
                <a:cs typeface="Georgia" pitchFamily="18" charset="-120"/>
              </a:rPr>
              <a:t>4</a:t>
            </a:r>
            <a:endParaRPr lang="en-US" sz="2400" dirty="0"/>
          </a:p>
        </p:txBody>
      </p:sp>
      <p:sp>
        <p:nvSpPr>
          <p:cNvPr id="19" name="Text 17"/>
          <p:cNvSpPr/>
          <p:nvPr/>
        </p:nvSpPr>
        <p:spPr>
          <a:xfrm>
            <a:off x="7412679" y="3413547"/>
            <a:ext cx="1821496" cy="253981"/>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8"/>
                </a:solidFill>
                <a:latin typeface="Nunito Sans" pitchFamily="34" charset="0"/>
                <a:ea typeface="Nunito Sans" pitchFamily="34" charset="-122"/>
                <a:cs typeface="Nunito Sans" pitchFamily="34" charset="-120"/>
              </a:rPr>
              <a:t>It asks, then offers</a:t>
            </a:r>
            <a:endParaRPr lang="en-US" sz="1500" dirty="0"/>
          </a:p>
        </p:txBody>
      </p:sp>
      <p:sp>
        <p:nvSpPr>
          <p:cNvPr id="20" name="Text 18"/>
          <p:cNvSpPr/>
          <p:nvPr/>
        </p:nvSpPr>
        <p:spPr>
          <a:xfrm>
            <a:off x="7412679" y="3718291"/>
            <a:ext cx="1694807" cy="109223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A58"/>
                </a:solidFill>
                <a:latin typeface="Nunito Sans" pitchFamily="34" charset="0"/>
                <a:ea typeface="Nunito Sans" pitchFamily="34" charset="-122"/>
                <a:cs typeface="Nunito Sans" pitchFamily="34" charset="-120"/>
              </a:rPr>
              <a:t>One question at a time about what you want students to gain, with ideas you can accept or turn down.</a:t>
            </a:r>
            <a:endParaRPr lang="en-US" sz="1200" dirty="0"/>
          </a:p>
        </p:txBody>
      </p:sp>
      <p:sp>
        <p:nvSpPr>
          <p:cNvPr id="21" name="Shape 19"/>
          <p:cNvSpPr/>
          <p:nvPr/>
        </p:nvSpPr>
        <p:spPr>
          <a:xfrm>
            <a:off x="9370699" y="2730035"/>
            <a:ext cx="2005333" cy="2464338"/>
          </a:xfrm>
          <a:prstGeom prst="roundRect">
            <a:avLst>
              <a:gd name="adj" fmla="val 3642"/>
            </a:avLst>
          </a:prstGeom>
          <a:solidFill>
            <a:srgbClr val="FDFCF9"/>
          </a:solidFill>
          <a:ln w="6350">
            <a:solidFill>
              <a:srgbClr val="DCD6C8"/>
            </a:solidFill>
            <a:prstDash val="solid"/>
          </a:ln>
        </p:spPr>
        <p:txBody>
          <a:bodyPr/>
          <a:lstStyle/>
          <a:p>
            <a:endParaRPr lang="en-US"/>
          </a:p>
        </p:txBody>
      </p:sp>
      <p:sp>
        <p:nvSpPr>
          <p:cNvPr id="22" name="Text 20"/>
          <p:cNvSpPr/>
          <p:nvPr/>
        </p:nvSpPr>
        <p:spPr>
          <a:xfrm>
            <a:off x="9551362" y="2910700"/>
            <a:ext cx="1694807" cy="452088"/>
          </a:xfrm>
          <a:prstGeom prst="rect">
            <a:avLst/>
          </a:prstGeom>
          <a:noFill/>
          <a:ln/>
        </p:spPr>
        <p:txBody>
          <a:bodyPr wrap="square" lIns="0" tIns="0" rIns="0" bIns="0" rtlCol="0" anchor="t">
            <a:normAutofit/>
          </a:bodyPr>
          <a:lstStyle/>
          <a:p>
            <a:pPr marL="0" indent="0" algn="l">
              <a:lnSpc>
                <a:spcPts val="3360"/>
              </a:lnSpc>
              <a:buNone/>
            </a:pPr>
            <a:r>
              <a:rPr lang="en-US" sz="2400" b="1" dirty="0">
                <a:solidFill>
                  <a:srgbClr val="A5521F"/>
                </a:solidFill>
                <a:latin typeface="Georgia" pitchFamily="18" charset="0"/>
                <a:ea typeface="Georgia" pitchFamily="18" charset="-122"/>
                <a:cs typeface="Georgia" pitchFamily="18" charset="-120"/>
              </a:rPr>
              <a:t>5</a:t>
            </a:r>
            <a:endParaRPr lang="en-US" sz="2400" dirty="0"/>
          </a:p>
        </p:txBody>
      </p:sp>
      <p:sp>
        <p:nvSpPr>
          <p:cNvPr id="23" name="Text 21"/>
          <p:cNvSpPr/>
          <p:nvPr/>
        </p:nvSpPr>
        <p:spPr>
          <a:xfrm>
            <a:off x="9551362" y="3413547"/>
            <a:ext cx="1694807" cy="482562"/>
          </a:xfrm>
          <a:prstGeom prst="rect">
            <a:avLst/>
          </a:prstGeom>
          <a:noFill/>
          <a:ln/>
        </p:spPr>
        <p:txBody>
          <a:bodyPr wrap="square" lIns="0" tIns="0" rIns="0" bIns="0" rtlCol="0" anchor="t">
            <a:normAutofit/>
          </a:bodyPr>
          <a:lstStyle/>
          <a:p>
            <a:pPr marL="0" indent="0" algn="l">
              <a:lnSpc>
                <a:spcPts val="1800"/>
              </a:lnSpc>
              <a:buNone/>
            </a:pPr>
            <a:r>
              <a:rPr lang="en-US" sz="1500" b="1" dirty="0">
                <a:solidFill>
                  <a:srgbClr val="1E2A38"/>
                </a:solidFill>
                <a:latin typeface="Nunito Sans" pitchFamily="34" charset="0"/>
                <a:ea typeface="Nunito Sans" pitchFamily="34" charset="-122"/>
                <a:cs typeface="Nunito Sans" pitchFamily="34" charset="-120"/>
              </a:rPr>
              <a:t>It knows when to stop</a:t>
            </a:r>
            <a:endParaRPr lang="en-US" sz="1500" dirty="0"/>
          </a:p>
        </p:txBody>
      </p:sp>
      <p:sp>
        <p:nvSpPr>
          <p:cNvPr id="24" name="Text 22"/>
          <p:cNvSpPr/>
          <p:nvPr/>
        </p:nvSpPr>
        <p:spPr>
          <a:xfrm>
            <a:off x="9551362" y="3946872"/>
            <a:ext cx="1694807" cy="109223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3C4A58"/>
                </a:solidFill>
                <a:latin typeface="Nunito Sans" pitchFamily="34" charset="0"/>
                <a:ea typeface="Nunito Sans" pitchFamily="34" charset="-122"/>
                <a:cs typeface="Nunito Sans" pitchFamily="34" charset="-120"/>
              </a:rPr>
              <a:t>After a change or two you agree to: your sentence, one change, and what to look for next time.</a:t>
            </a:r>
            <a:endParaRPr lang="en-US" sz="1200" dirty="0"/>
          </a:p>
        </p:txBody>
      </p:sp>
      <p:sp>
        <p:nvSpPr>
          <p:cNvPr id="25" name="Text 23"/>
          <p:cNvSpPr/>
          <p:nvPr/>
        </p:nvSpPr>
        <p:spPr>
          <a:xfrm>
            <a:off x="812790" y="5451549"/>
            <a:ext cx="10883410" cy="274297"/>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3C4A58"/>
                </a:solidFill>
                <a:latin typeface="Nunito Sans" pitchFamily="34" charset="0"/>
                <a:ea typeface="Nunito Sans" pitchFamily="34" charset="-122"/>
                <a:cs typeface="Nunito Sans" pitchFamily="34" charset="-120"/>
              </a:rPr>
              <a:t>Want answers instead of questions? Type: </a:t>
            </a:r>
            <a:r>
              <a:rPr lang="en-US" sz="1400" i="1" dirty="0">
                <a:solidFill>
                  <a:srgbClr val="3C4A58"/>
                </a:solidFill>
                <a:latin typeface="Nunito Sans" pitchFamily="34" charset="0"/>
                <a:ea typeface="Nunito Sans" pitchFamily="34" charset="-122"/>
                <a:cs typeface="Nunito Sans" pitchFamily="34" charset="-120"/>
              </a:rPr>
              <a:t>"That's enough questions. What would you change?"</a:t>
            </a:r>
            <a:endParaRPr lang="en-US" sz="1400" dirty="0"/>
          </a:p>
        </p:txBody>
      </p:sp>
      <p:sp>
        <p:nvSpPr>
          <p:cNvPr id="26" name="Text 24"/>
          <p:cNvSpPr/>
          <p:nvPr/>
        </p:nvSpPr>
        <p:spPr>
          <a:xfrm>
            <a:off x="812790" y="6238255"/>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https://bit.ly/EPSatNWAIS2026 · works in Claude, ChatGPT, Gemini, or Copilot · free accounts are fine</a:t>
            </a:r>
            <a:endParaRPr lang="en-US" sz="1200" dirty="0"/>
          </a:p>
        </p:txBody>
      </p:sp>
    </p:spTree>
    <p:extLst>
      <p:ext uri="{BB962C8B-B14F-4D97-AF65-F5344CB8AC3E}">
        <p14:creationId xmlns:p14="http://schemas.microsoft.com/office/powerpoint/2010/main" val="3345869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94"/>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WATCH ONE RUN · 4 MINUTES</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Quick mode, on a real assignment</a:t>
            </a:r>
            <a:endParaRPr lang="en-US" sz="3600" dirty="0"/>
          </a:p>
        </p:txBody>
      </p:sp>
      <p:sp>
        <p:nvSpPr>
          <p:cNvPr id="4" name="Text 2"/>
          <p:cNvSpPr/>
          <p:nvPr/>
        </p:nvSpPr>
        <p:spPr>
          <a:xfrm>
            <a:off x="812790" y="2183333"/>
            <a:ext cx="558800"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1</a:t>
            </a:r>
            <a:endParaRPr lang="en-US" sz="2800" dirty="0"/>
          </a:p>
        </p:txBody>
      </p:sp>
      <p:sp>
        <p:nvSpPr>
          <p:cNvPr id="5" name="Text 3"/>
          <p:cNvSpPr/>
          <p:nvPr/>
        </p:nvSpPr>
        <p:spPr>
          <a:xfrm>
            <a:off x="1523952" y="2272209"/>
            <a:ext cx="8660095" cy="345404"/>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3C4A58"/>
                </a:solidFill>
                <a:latin typeface="Nunito Sans" pitchFamily="34" charset="0"/>
                <a:ea typeface="Nunito Sans" pitchFamily="34" charset="-122"/>
                <a:cs typeface="Nunito Sans" pitchFamily="34" charset="-120"/>
              </a:rPr>
              <a:t>It asks what bothers you before it says anything about the assignment.</a:t>
            </a:r>
            <a:endParaRPr lang="en-US" sz="1800" dirty="0"/>
          </a:p>
        </p:txBody>
      </p:sp>
      <p:sp>
        <p:nvSpPr>
          <p:cNvPr id="6" name="Text 4"/>
          <p:cNvSpPr/>
          <p:nvPr/>
        </p:nvSpPr>
        <p:spPr>
          <a:xfrm>
            <a:off x="812790" y="2833501"/>
            <a:ext cx="558800"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2</a:t>
            </a:r>
            <a:endParaRPr lang="en-US" sz="2800" dirty="0"/>
          </a:p>
        </p:txBody>
      </p:sp>
      <p:sp>
        <p:nvSpPr>
          <p:cNvPr id="7" name="Text 5"/>
          <p:cNvSpPr/>
          <p:nvPr/>
        </p:nvSpPr>
        <p:spPr>
          <a:xfrm>
            <a:off x="1523952" y="2922370"/>
            <a:ext cx="5215164" cy="345404"/>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3C4A58"/>
                </a:solidFill>
                <a:latin typeface="Nunito Sans" pitchFamily="34" charset="0"/>
                <a:ea typeface="Nunito Sans" pitchFamily="34" charset="-122"/>
                <a:cs typeface="Nunito Sans" pitchFamily="34" charset="-120"/>
              </a:rPr>
              <a:t>It suggests one clarity, and you can say no.</a:t>
            </a:r>
            <a:endParaRPr lang="en-US" sz="1800" dirty="0"/>
          </a:p>
        </p:txBody>
      </p:sp>
      <p:sp>
        <p:nvSpPr>
          <p:cNvPr id="8" name="Text 6"/>
          <p:cNvSpPr/>
          <p:nvPr/>
        </p:nvSpPr>
        <p:spPr>
          <a:xfrm>
            <a:off x="812790" y="3483663"/>
            <a:ext cx="558800"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3</a:t>
            </a:r>
            <a:endParaRPr lang="en-US" sz="2800" dirty="0"/>
          </a:p>
        </p:txBody>
      </p:sp>
      <p:sp>
        <p:nvSpPr>
          <p:cNvPr id="9" name="Text 7"/>
          <p:cNvSpPr/>
          <p:nvPr/>
        </p:nvSpPr>
        <p:spPr>
          <a:xfrm>
            <a:off x="1523952" y="3572539"/>
            <a:ext cx="10349138" cy="345404"/>
          </a:xfrm>
          <a:prstGeom prst="rect">
            <a:avLst/>
          </a:prstGeom>
          <a:noFill/>
          <a:ln/>
        </p:spPr>
        <p:txBody>
          <a:bodyPr wrap="square" lIns="0" tIns="0" rIns="0" bIns="0" rtlCol="0" anchor="t">
            <a:normAutofit/>
          </a:bodyPr>
          <a:lstStyle/>
          <a:p>
            <a:pPr marL="0" indent="0" algn="l">
              <a:lnSpc>
                <a:spcPts val="2520"/>
              </a:lnSpc>
              <a:buNone/>
            </a:pPr>
            <a:r>
              <a:rPr lang="en-US" sz="1800" dirty="0">
                <a:solidFill>
                  <a:srgbClr val="3C4A58"/>
                </a:solidFill>
                <a:latin typeface="Nunito Sans" pitchFamily="34" charset="0"/>
                <a:ea typeface="Nunito Sans" pitchFamily="34" charset="-122"/>
                <a:cs typeface="Nunito Sans" pitchFamily="34" charset="-120"/>
              </a:rPr>
              <a:t>One question at a time. Where you disagree with it is often the most useful moment.</a:t>
            </a:r>
            <a:endParaRPr lang="en-US" sz="1800" dirty="0"/>
          </a:p>
        </p:txBody>
      </p:sp>
      <p:sp>
        <p:nvSpPr>
          <p:cNvPr id="10" name="Text 8"/>
          <p:cNvSpPr/>
          <p:nvPr/>
        </p:nvSpPr>
        <p:spPr>
          <a:xfrm>
            <a:off x="812790" y="6238261"/>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Switch to the live chat window</a:t>
            </a:r>
            <a:endParaRPr lang="en-US" sz="1200" dirty="0"/>
          </a:p>
        </p:txBody>
      </p:sp>
    </p:spTree>
    <p:extLst>
      <p:ext uri="{BB962C8B-B14F-4D97-AF65-F5344CB8AC3E}">
        <p14:creationId xmlns:p14="http://schemas.microsoft.com/office/powerpoint/2010/main" val="462646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2E5E7E"/>
        </a:solidFill>
        <a:effectLst/>
      </p:bgPr>
    </p:bg>
    <p:spTree>
      <p:nvGrpSpPr>
        <p:cNvPr id="1" name=""/>
        <p:cNvGrpSpPr/>
        <p:nvPr/>
      </p:nvGrpSpPr>
      <p:grpSpPr>
        <a:xfrm>
          <a:off x="0" y="0"/>
          <a:ext cx="0" cy="0"/>
          <a:chOff x="0" y="0"/>
          <a:chExt cx="0" cy="0"/>
        </a:xfrm>
      </p:grpSpPr>
      <p:sp>
        <p:nvSpPr>
          <p:cNvPr id="2" name="Text 0"/>
          <p:cNvSpPr/>
          <p:nvPr/>
        </p:nvSpPr>
        <p:spPr>
          <a:xfrm>
            <a:off x="812790" y="812794"/>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F2D3B3"/>
                </a:solidFill>
                <a:latin typeface="Nunito Sans" pitchFamily="34" charset="0"/>
                <a:ea typeface="Nunito Sans" pitchFamily="34" charset="-122"/>
                <a:cs typeface="Nunito Sans" pitchFamily="34" charset="-120"/>
              </a:rPr>
              <a:t>STEP 3 ON YOUR SHEET · 13 MINUTES</a:t>
            </a:r>
            <a:endParaRPr lang="en-US" sz="1400" dirty="0"/>
          </a:p>
        </p:txBody>
      </p:sp>
      <p:sp>
        <p:nvSpPr>
          <p:cNvPr id="3" name="Text 1"/>
          <p:cNvSpPr>
            <a:spLocks noGrp="1"/>
          </p:cNvSpPr>
          <p:nvPr>
            <p:ph type="title"/>
          </p:nvPr>
        </p:nvSpPr>
        <p:spPr>
          <a:xfrm>
            <a:off x="812800" y="1320800"/>
            <a:ext cx="10883900" cy="647700"/>
          </a:xfrm>
          <a:prstGeom prst="rect">
            <a:avLst/>
          </a:prstGeom>
          <a:noFill/>
          <a:ln/>
        </p:spPr>
        <p:txBody>
          <a:bodyPr wrap="square" lIns="0" tIns="0" rIns="0" bIns="0" rtlCol="0" anchor="t">
            <a:normAutofit/>
          </a:bodyPr>
          <a:lstStyle/>
          <a:p>
            <a:pPr marL="0" indent="0" algn="l">
              <a:lnSpc>
                <a:spcPts val="4928"/>
              </a:lnSpc>
              <a:buNone/>
            </a:pPr>
            <a:r>
              <a:rPr lang="en-US" sz="4400" b="1" i="0" dirty="0">
                <a:solidFill>
                  <a:srgbClr val="F7F5EF"/>
                </a:solidFill>
                <a:latin typeface="Georgia" pitchFamily="18" charset="0"/>
                <a:ea typeface="Georgia" pitchFamily="18" charset="-122"/>
                <a:cs typeface="Georgia" pitchFamily="18" charset="-120"/>
              </a:rPr>
              <a:t>Make one improvement</a:t>
            </a:r>
            <a:endParaRPr lang="en-US" sz="4400" dirty="0"/>
          </a:p>
        </p:txBody>
      </p:sp>
      <p:sp>
        <p:nvSpPr>
          <p:cNvPr id="4" name="Shape 2"/>
          <p:cNvSpPr/>
          <p:nvPr/>
        </p:nvSpPr>
        <p:spPr>
          <a:xfrm>
            <a:off x="812790" y="2297106"/>
            <a:ext cx="5156209" cy="2260534"/>
          </a:xfrm>
          <a:prstGeom prst="roundRect">
            <a:avLst>
              <a:gd name="adj" fmla="val 4495"/>
            </a:avLst>
          </a:prstGeom>
          <a:solidFill>
            <a:srgbClr val="27506C"/>
          </a:solidFill>
          <a:ln/>
        </p:spPr>
        <p:txBody>
          <a:bodyPr/>
          <a:lstStyle/>
          <a:p>
            <a:endParaRPr lang="en-US"/>
          </a:p>
        </p:txBody>
      </p:sp>
      <p:sp>
        <p:nvSpPr>
          <p:cNvPr id="5" name="Text 3"/>
          <p:cNvSpPr/>
          <p:nvPr/>
        </p:nvSpPr>
        <p:spPr>
          <a:xfrm>
            <a:off x="1117581" y="2601894"/>
            <a:ext cx="4683026" cy="330191"/>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2D3B3"/>
                </a:solidFill>
                <a:latin typeface="Nunito Sans" pitchFamily="34" charset="0"/>
                <a:ea typeface="Nunito Sans" pitchFamily="34" charset="-122"/>
                <a:cs typeface="Nunito Sans" pitchFamily="34" charset="-120"/>
              </a:rPr>
              <a:t>With the prompt</a:t>
            </a:r>
            <a:endParaRPr lang="en-US" sz="2000" dirty="0"/>
          </a:p>
        </p:txBody>
      </p:sp>
      <p:sp>
        <p:nvSpPr>
          <p:cNvPr id="6" name="Text 4"/>
          <p:cNvSpPr/>
          <p:nvPr/>
        </p:nvSpPr>
        <p:spPr>
          <a:xfrm>
            <a:off x="1117581" y="3033681"/>
            <a:ext cx="4683026" cy="1244562"/>
          </a:xfrm>
          <a:prstGeom prst="rect">
            <a:avLst/>
          </a:prstGeom>
          <a:noFill/>
          <a:ln/>
        </p:spPr>
        <p:txBody>
          <a:bodyPr wrap="square" lIns="0" tIns="0" rIns="0" bIns="0" rtlCol="0" anchor="t">
            <a:normAutofit/>
          </a:bodyPr>
          <a:lstStyle/>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Paste the prompt; choose quick mode</a:t>
            </a:r>
            <a:endParaRPr lang="en-US" sz="1600" dirty="0"/>
          </a:p>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Upload your assignment</a:t>
            </a:r>
            <a:endParaRPr lang="en-US" sz="1600" dirty="0"/>
          </a:p>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Say what bothers you</a:t>
            </a:r>
            <a:endParaRPr lang="en-US" sz="1600" dirty="0"/>
          </a:p>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Answer its questions</a:t>
            </a:r>
            <a:endParaRPr lang="en-US" sz="1600" dirty="0"/>
          </a:p>
        </p:txBody>
      </p:sp>
      <p:sp>
        <p:nvSpPr>
          <p:cNvPr id="7" name="Shape 5"/>
          <p:cNvSpPr/>
          <p:nvPr/>
        </p:nvSpPr>
        <p:spPr>
          <a:xfrm>
            <a:off x="6222999" y="2297106"/>
            <a:ext cx="5156209" cy="2260534"/>
          </a:xfrm>
          <a:prstGeom prst="roundRect">
            <a:avLst>
              <a:gd name="adj" fmla="val 4495"/>
            </a:avLst>
          </a:prstGeom>
          <a:solidFill>
            <a:srgbClr val="27506C"/>
          </a:solidFill>
          <a:ln/>
        </p:spPr>
        <p:txBody>
          <a:bodyPr/>
          <a:lstStyle/>
          <a:p>
            <a:endParaRPr lang="en-US"/>
          </a:p>
        </p:txBody>
      </p:sp>
      <p:sp>
        <p:nvSpPr>
          <p:cNvPr id="8" name="Text 6"/>
          <p:cNvSpPr/>
          <p:nvPr/>
        </p:nvSpPr>
        <p:spPr>
          <a:xfrm>
            <a:off x="6527789" y="2601894"/>
            <a:ext cx="4683026" cy="330191"/>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F2D3B3"/>
                </a:solidFill>
                <a:latin typeface="Nunito Sans" pitchFamily="34" charset="0"/>
                <a:ea typeface="Nunito Sans" pitchFamily="34" charset="-122"/>
                <a:cs typeface="Nunito Sans" pitchFamily="34" charset="-120"/>
              </a:rPr>
              <a:t>With the sheet</a:t>
            </a:r>
            <a:endParaRPr lang="en-US" sz="2000" dirty="0"/>
          </a:p>
        </p:txBody>
      </p:sp>
      <p:sp>
        <p:nvSpPr>
          <p:cNvPr id="9" name="Text 7"/>
          <p:cNvSpPr/>
          <p:nvPr/>
        </p:nvSpPr>
        <p:spPr>
          <a:xfrm>
            <a:off x="6527789" y="3033681"/>
            <a:ext cx="4683026" cy="1244562"/>
          </a:xfrm>
          <a:prstGeom prst="rect">
            <a:avLst/>
          </a:prstGeom>
          <a:noFill/>
          <a:ln/>
        </p:spPr>
        <p:txBody>
          <a:bodyPr wrap="square" lIns="0" tIns="0" rIns="0" bIns="0" rtlCol="0" anchor="t">
            <a:normAutofit/>
          </a:bodyPr>
          <a:lstStyle/>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Finish the sentence: the thinking I want students to do themselves is ___, because ___</a:t>
            </a:r>
            <a:endParaRPr lang="en-US" sz="1600" dirty="0"/>
          </a:p>
          <a:p>
            <a:pPr marL="243840" indent="-243840" algn="l">
              <a:lnSpc>
                <a:spcPts val="2400"/>
              </a:lnSpc>
              <a:buSzPct val="100000"/>
              <a:buFontTx/>
              <a:buAutoNum type="arabicPeriod"/>
            </a:pPr>
            <a:r>
              <a:rPr lang="en-US" sz="1600" dirty="0">
                <a:solidFill>
                  <a:srgbClr val="F7F5EF"/>
                </a:solidFill>
                <a:latin typeface="Nunito Sans" pitchFamily="34" charset="0"/>
                <a:ea typeface="Nunito Sans" pitchFamily="34" charset="-122"/>
                <a:cs typeface="Nunito Sans" pitchFamily="34" charset="-120"/>
              </a:rPr>
              <a:t>Sketch something you might try, in how students do the work</a:t>
            </a:r>
            <a:endParaRPr lang="en-US" sz="1600" dirty="0"/>
          </a:p>
        </p:txBody>
      </p:sp>
      <p:sp>
        <p:nvSpPr>
          <p:cNvPr id="10" name="Text 8"/>
          <p:cNvSpPr/>
          <p:nvPr/>
        </p:nvSpPr>
        <p:spPr>
          <a:xfrm>
            <a:off x="812790" y="4862426"/>
            <a:ext cx="10883410"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DCE7EF"/>
                </a:solidFill>
                <a:latin typeface="Nunito Sans" pitchFamily="34" charset="0"/>
                <a:ea typeface="Nunito Sans" pitchFamily="34" charset="-122"/>
                <a:cs typeface="Nunito Sans" pitchFamily="34" charset="-120"/>
              </a:rPr>
              <a:t>The goal is to imagine something you might try and see how it goes.</a:t>
            </a:r>
            <a:endParaRPr lang="en-US" sz="1600" dirty="0"/>
          </a:p>
        </p:txBody>
      </p:sp>
    </p:spTree>
    <p:extLst>
      <p:ext uri="{BB962C8B-B14F-4D97-AF65-F5344CB8AC3E}">
        <p14:creationId xmlns:p14="http://schemas.microsoft.com/office/powerpoint/2010/main" val="975212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AT YOUR TABLE · 8 MINUTES</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About 90 seconds each</a:t>
            </a:r>
            <a:endParaRPr lang="en-US" sz="3600" dirty="0"/>
          </a:p>
        </p:txBody>
      </p:sp>
      <p:sp>
        <p:nvSpPr>
          <p:cNvPr id="4" name="Shape 2"/>
          <p:cNvSpPr/>
          <p:nvPr/>
        </p:nvSpPr>
        <p:spPr>
          <a:xfrm>
            <a:off x="815965" y="2186502"/>
            <a:ext cx="3380316" cy="1730261"/>
          </a:xfrm>
          <a:prstGeom prst="roundRect">
            <a:avLst>
              <a:gd name="adj" fmla="val 4220"/>
            </a:avLst>
          </a:prstGeom>
          <a:solidFill>
            <a:srgbClr val="FDFCF9"/>
          </a:solidFill>
          <a:ln w="6350">
            <a:solidFill>
              <a:srgbClr val="DCD6C8"/>
            </a:solidFill>
            <a:prstDash val="solid"/>
          </a:ln>
        </p:spPr>
        <p:txBody>
          <a:bodyPr/>
          <a:lstStyle/>
          <a:p>
            <a:endParaRPr lang="en-US"/>
          </a:p>
        </p:txBody>
      </p:sp>
      <p:sp>
        <p:nvSpPr>
          <p:cNvPr id="5" name="Text 3"/>
          <p:cNvSpPr/>
          <p:nvPr/>
        </p:nvSpPr>
        <p:spPr>
          <a:xfrm>
            <a:off x="1072838" y="2443380"/>
            <a:ext cx="2952568"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1</a:t>
            </a:r>
            <a:endParaRPr lang="en-US" sz="2800" dirty="0"/>
          </a:p>
        </p:txBody>
      </p:sp>
      <p:sp>
        <p:nvSpPr>
          <p:cNvPr id="6" name="Text 4"/>
          <p:cNvSpPr/>
          <p:nvPr/>
        </p:nvSpPr>
        <p:spPr>
          <a:xfrm>
            <a:off x="1072838" y="3042760"/>
            <a:ext cx="2952568" cy="642541"/>
          </a:xfrm>
          <a:prstGeom prst="rect">
            <a:avLst/>
          </a:prstGeom>
          <a:noFill/>
          <a:ln/>
        </p:spPr>
        <p:txBody>
          <a:bodyPr wrap="square" lIns="0" tIns="0" rIns="0" bIns="0" rtlCol="0" anchor="t">
            <a:normAutofit/>
          </a:bodyPr>
          <a:lstStyle/>
          <a:p>
            <a:pPr marL="0" indent="0" algn="l">
              <a:lnSpc>
                <a:spcPts val="2430"/>
              </a:lnSpc>
              <a:buNone/>
            </a:pPr>
            <a:r>
              <a:rPr lang="en-US" sz="1800" dirty="0">
                <a:solidFill>
                  <a:srgbClr val="1E2A38"/>
                </a:solidFill>
                <a:latin typeface="Nunito Sans" pitchFamily="34" charset="0"/>
                <a:ea typeface="Nunito Sans" pitchFamily="34" charset="-122"/>
                <a:cs typeface="Nunito Sans" pitchFamily="34" charset="-120"/>
              </a:rPr>
              <a:t>What bothered me about this assignment</a:t>
            </a:r>
            <a:endParaRPr lang="en-US" sz="1800" dirty="0"/>
          </a:p>
        </p:txBody>
      </p:sp>
      <p:sp>
        <p:nvSpPr>
          <p:cNvPr id="7" name="Shape 5"/>
          <p:cNvSpPr/>
          <p:nvPr/>
        </p:nvSpPr>
        <p:spPr>
          <a:xfrm>
            <a:off x="4405793" y="2186502"/>
            <a:ext cx="3380363" cy="1730261"/>
          </a:xfrm>
          <a:prstGeom prst="roundRect">
            <a:avLst>
              <a:gd name="adj" fmla="val 4220"/>
            </a:avLst>
          </a:prstGeom>
          <a:solidFill>
            <a:srgbClr val="FDFCF9"/>
          </a:solidFill>
          <a:ln w="6350">
            <a:solidFill>
              <a:srgbClr val="DCD6C8"/>
            </a:solidFill>
            <a:prstDash val="solid"/>
          </a:ln>
        </p:spPr>
        <p:txBody>
          <a:bodyPr/>
          <a:lstStyle/>
          <a:p>
            <a:endParaRPr lang="en-US"/>
          </a:p>
        </p:txBody>
      </p:sp>
      <p:sp>
        <p:nvSpPr>
          <p:cNvPr id="8" name="Text 6"/>
          <p:cNvSpPr/>
          <p:nvPr/>
        </p:nvSpPr>
        <p:spPr>
          <a:xfrm>
            <a:off x="4662666" y="2443380"/>
            <a:ext cx="2952617"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2</a:t>
            </a:r>
            <a:endParaRPr lang="en-US" sz="2800" dirty="0"/>
          </a:p>
        </p:txBody>
      </p:sp>
      <p:sp>
        <p:nvSpPr>
          <p:cNvPr id="9" name="Text 7"/>
          <p:cNvSpPr/>
          <p:nvPr/>
        </p:nvSpPr>
        <p:spPr>
          <a:xfrm>
            <a:off x="4662666" y="3042760"/>
            <a:ext cx="2952617" cy="333970"/>
          </a:xfrm>
          <a:prstGeom prst="rect">
            <a:avLst/>
          </a:prstGeom>
          <a:noFill/>
          <a:ln/>
        </p:spPr>
        <p:txBody>
          <a:bodyPr wrap="square" lIns="0" tIns="0" rIns="0" bIns="0" rtlCol="0" anchor="t">
            <a:normAutofit/>
          </a:bodyPr>
          <a:lstStyle/>
          <a:p>
            <a:pPr marL="0" indent="0" algn="l">
              <a:lnSpc>
                <a:spcPts val="2430"/>
              </a:lnSpc>
              <a:buNone/>
            </a:pPr>
            <a:r>
              <a:rPr lang="en-US" sz="1800" dirty="0">
                <a:solidFill>
                  <a:srgbClr val="1E2A38"/>
                </a:solidFill>
                <a:latin typeface="Nunito Sans" pitchFamily="34" charset="0"/>
                <a:ea typeface="Nunito Sans" pitchFamily="34" charset="-122"/>
                <a:cs typeface="Nunito Sans" pitchFamily="34" charset="-120"/>
              </a:rPr>
              <a:t>The clarity it pointed to</a:t>
            </a:r>
            <a:endParaRPr lang="en-US" sz="1800" dirty="0"/>
          </a:p>
        </p:txBody>
      </p:sp>
      <p:sp>
        <p:nvSpPr>
          <p:cNvPr id="10" name="Shape 8"/>
          <p:cNvSpPr/>
          <p:nvPr/>
        </p:nvSpPr>
        <p:spPr>
          <a:xfrm>
            <a:off x="7995669" y="2186502"/>
            <a:ext cx="3380363" cy="1730261"/>
          </a:xfrm>
          <a:prstGeom prst="roundRect">
            <a:avLst>
              <a:gd name="adj" fmla="val 4220"/>
            </a:avLst>
          </a:prstGeom>
          <a:solidFill>
            <a:srgbClr val="FDFCF9"/>
          </a:solidFill>
          <a:ln w="6350">
            <a:solidFill>
              <a:srgbClr val="DCD6C8"/>
            </a:solidFill>
            <a:prstDash val="solid"/>
          </a:ln>
        </p:spPr>
        <p:txBody>
          <a:bodyPr/>
          <a:lstStyle/>
          <a:p>
            <a:endParaRPr lang="en-US"/>
          </a:p>
        </p:txBody>
      </p:sp>
      <p:sp>
        <p:nvSpPr>
          <p:cNvPr id="11" name="Text 9"/>
          <p:cNvSpPr/>
          <p:nvPr/>
        </p:nvSpPr>
        <p:spPr>
          <a:xfrm>
            <a:off x="8252542" y="2443380"/>
            <a:ext cx="2952617" cy="523195"/>
          </a:xfrm>
          <a:prstGeom prst="rect">
            <a:avLst/>
          </a:prstGeom>
          <a:noFill/>
          <a:ln/>
        </p:spPr>
        <p:txBody>
          <a:bodyPr wrap="square" lIns="0" tIns="0" rIns="0" bIns="0" rtlCol="0" anchor="t">
            <a:normAutofit/>
          </a:bodyPr>
          <a:lstStyle/>
          <a:p>
            <a:pPr marL="0" indent="0" algn="l">
              <a:lnSpc>
                <a:spcPts val="3920"/>
              </a:lnSpc>
              <a:buNone/>
            </a:pPr>
            <a:r>
              <a:rPr lang="en-US" sz="2800" b="1" dirty="0">
                <a:solidFill>
                  <a:srgbClr val="A5521F"/>
                </a:solidFill>
                <a:latin typeface="Georgia" pitchFamily="18" charset="0"/>
                <a:ea typeface="Georgia" pitchFamily="18" charset="-122"/>
                <a:cs typeface="Georgia" pitchFamily="18" charset="-120"/>
              </a:rPr>
              <a:t>3</a:t>
            </a:r>
            <a:endParaRPr lang="en-US" sz="2800" dirty="0"/>
          </a:p>
        </p:txBody>
      </p:sp>
      <p:sp>
        <p:nvSpPr>
          <p:cNvPr id="12" name="Text 10"/>
          <p:cNvSpPr/>
          <p:nvPr/>
        </p:nvSpPr>
        <p:spPr>
          <a:xfrm>
            <a:off x="8252542" y="3042760"/>
            <a:ext cx="2952617" cy="333970"/>
          </a:xfrm>
          <a:prstGeom prst="rect">
            <a:avLst/>
          </a:prstGeom>
          <a:noFill/>
          <a:ln/>
        </p:spPr>
        <p:txBody>
          <a:bodyPr wrap="square" lIns="0" tIns="0" rIns="0" bIns="0" rtlCol="0" anchor="t">
            <a:normAutofit/>
          </a:bodyPr>
          <a:lstStyle/>
          <a:p>
            <a:pPr marL="0" indent="0" algn="l">
              <a:lnSpc>
                <a:spcPts val="2430"/>
              </a:lnSpc>
              <a:buNone/>
            </a:pPr>
            <a:r>
              <a:rPr lang="en-US" sz="1800" dirty="0">
                <a:solidFill>
                  <a:srgbClr val="1E2A38"/>
                </a:solidFill>
                <a:latin typeface="Nunito Sans" pitchFamily="34" charset="0"/>
                <a:ea typeface="Nunito Sans" pitchFamily="34" charset="-122"/>
                <a:cs typeface="Nunito Sans" pitchFamily="34" charset="-120"/>
              </a:rPr>
              <a:t>Something I might try</a:t>
            </a:r>
            <a:endParaRPr lang="en-US" sz="1800" dirty="0"/>
          </a:p>
        </p:txBody>
      </p:sp>
      <p:sp>
        <p:nvSpPr>
          <p:cNvPr id="13" name="Text 11"/>
          <p:cNvSpPr/>
          <p:nvPr/>
        </p:nvSpPr>
        <p:spPr>
          <a:xfrm>
            <a:off x="812790" y="4224728"/>
            <a:ext cx="10883410"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Listeners: What would a student notice first? How does this shift the assignment?</a:t>
            </a:r>
            <a:endParaRPr lang="en-US" sz="1600" dirty="0"/>
          </a:p>
        </p:txBody>
      </p:sp>
    </p:spTree>
    <p:extLst>
      <p:ext uri="{BB962C8B-B14F-4D97-AF65-F5344CB8AC3E}">
        <p14:creationId xmlns:p14="http://schemas.microsoft.com/office/powerpoint/2010/main" val="1561771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800"/>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WITH THE ROOM · 6 MINUTES</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Ideas from a few tables</a:t>
            </a:r>
            <a:endParaRPr lang="en-US" sz="3600" dirty="0"/>
          </a:p>
        </p:txBody>
      </p:sp>
      <p:sp>
        <p:nvSpPr>
          <p:cNvPr id="4" name="Text 2"/>
          <p:cNvSpPr/>
          <p:nvPr/>
        </p:nvSpPr>
        <p:spPr>
          <a:xfrm>
            <a:off x="812790" y="2183333"/>
            <a:ext cx="10883410" cy="380981"/>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1E2A38"/>
                </a:solidFill>
                <a:latin typeface="Nunito Sans" pitchFamily="34" charset="0"/>
                <a:ea typeface="Nunito Sans" pitchFamily="34" charset="-122"/>
                <a:cs typeface="Nunito Sans" pitchFamily="34" charset="-120"/>
              </a:rPr>
              <a:t>What was the assignment, what bothered you, and what might you try?</a:t>
            </a:r>
            <a:endParaRPr lang="en-US" sz="2000" dirty="0"/>
          </a:p>
        </p:txBody>
      </p:sp>
      <p:sp>
        <p:nvSpPr>
          <p:cNvPr id="5" name="Text 3"/>
          <p:cNvSpPr/>
          <p:nvPr/>
        </p:nvSpPr>
        <p:spPr>
          <a:xfrm>
            <a:off x="812790" y="2716709"/>
            <a:ext cx="3386666" cy="975273"/>
          </a:xfrm>
          <a:prstGeom prst="roundRect">
            <a:avLst>
              <a:gd name="adj" fmla="val 7813"/>
            </a:avLst>
          </a:prstGeom>
          <a:solidFill>
            <a:srgbClr val="EAF1F6"/>
          </a:solidFill>
          <a:ln/>
        </p:spPr>
        <p:txBody>
          <a:bodyPr wrap="square" lIns="180882" tIns="180882" rIns="91474" bIns="155482"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Where did you disagree with the AI, or with your table?</a:t>
            </a:r>
            <a:endParaRPr lang="en-US" sz="1600" dirty="0"/>
          </a:p>
        </p:txBody>
      </p:sp>
      <p:sp>
        <p:nvSpPr>
          <p:cNvPr id="6" name="Text 4"/>
          <p:cNvSpPr/>
          <p:nvPr/>
        </p:nvSpPr>
        <p:spPr>
          <a:xfrm>
            <a:off x="4402618" y="2716709"/>
            <a:ext cx="3386713" cy="975273"/>
          </a:xfrm>
          <a:prstGeom prst="roundRect">
            <a:avLst>
              <a:gd name="adj" fmla="val 7813"/>
            </a:avLst>
          </a:prstGeom>
          <a:solidFill>
            <a:srgbClr val="EAF1F6"/>
          </a:solidFill>
          <a:ln/>
        </p:spPr>
        <p:txBody>
          <a:bodyPr wrap="square" lIns="180882" tIns="180882" rIns="91472" bIns="155482"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Did anyone land on a clarity they didn't expect?</a:t>
            </a:r>
            <a:endParaRPr lang="en-US" sz="1600" dirty="0"/>
          </a:p>
        </p:txBody>
      </p:sp>
      <p:sp>
        <p:nvSpPr>
          <p:cNvPr id="7" name="Text 5"/>
          <p:cNvSpPr/>
          <p:nvPr/>
        </p:nvSpPr>
        <p:spPr>
          <a:xfrm>
            <a:off x="7992494" y="2716709"/>
            <a:ext cx="3386713" cy="975273"/>
          </a:xfrm>
          <a:prstGeom prst="roundRect">
            <a:avLst>
              <a:gd name="adj" fmla="val 7813"/>
            </a:avLst>
          </a:prstGeom>
          <a:solidFill>
            <a:srgbClr val="EAF1F6"/>
          </a:solidFill>
          <a:ln/>
        </p:spPr>
        <p:txBody>
          <a:bodyPr wrap="square" lIns="180882" tIns="180882" rIns="91472" bIns="155482"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What insight did you walk away with, if any?</a:t>
            </a:r>
            <a:endParaRPr lang="en-US" sz="1600" dirty="0"/>
          </a:p>
        </p:txBody>
      </p:sp>
    </p:spTree>
    <p:extLst>
      <p:ext uri="{BB962C8B-B14F-4D97-AF65-F5344CB8AC3E}">
        <p14:creationId xmlns:p14="http://schemas.microsoft.com/office/powerpoint/2010/main" val="283264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ONE MORE ASSIGNMENT: THIS HOUR</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We ran this session through the same sheet</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3927159892"/>
              </p:ext>
            </p:extLst>
          </p:nvPr>
        </p:nvGraphicFramePr>
        <p:xfrm>
          <a:off x="824886" y="2093853"/>
          <a:ext cx="10554322" cy="2860429"/>
        </p:xfrm>
        <a:graphic>
          <a:graphicData uri="http://schemas.openxmlformats.org/drawingml/2006/table">
            <a:tbl>
              <a:tblPr/>
              <a:tblGrid>
                <a:gridCol w="2744124">
                  <a:extLst>
                    <a:ext uri="{9D8B030D-6E8A-4147-A177-3AD203B41FA5}">
                      <a16:colId xmlns:a16="http://schemas.microsoft.com/office/drawing/2014/main" val="20000"/>
                    </a:ext>
                  </a:extLst>
                </a:gridCol>
                <a:gridCol w="7810198">
                  <a:extLst>
                    <a:ext uri="{9D8B030D-6E8A-4147-A177-3AD203B41FA5}">
                      <a16:colId xmlns:a16="http://schemas.microsoft.com/office/drawing/2014/main" val="20001"/>
                    </a:ext>
                  </a:extLst>
                </a:gridCol>
              </a:tblGrid>
              <a:tr h="678751">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What bothered us</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An early version had us talking too long before you touched your own assignment. The hard thinking came last and rushed.</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0"/>
                  </a:ext>
                </a:extLst>
              </a:tr>
              <a:tr h="412088">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The clarity</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2 · Learning Takes Effort</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1"/>
                  </a:ext>
                </a:extLst>
              </a:tr>
              <a:tr h="678751">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The thinking</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Diagnosing your own assignment and choosing one change, because nobody else knows your “students.”</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2"/>
                  </a:ext>
                </a:extLst>
              </a:tr>
              <a:tr h="678751">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One change</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You started on your assignment earlier, and the clarities arrived as words for what you'd written.</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3"/>
                  </a:ext>
                </a:extLst>
              </a:tr>
              <a:tr h="412088">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We'll look for</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Whether you left with something you're curious to try in your own classroom.</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5" name="Text 2"/>
          <p:cNvSpPr/>
          <p:nvPr/>
        </p:nvSpPr>
        <p:spPr>
          <a:xfrm>
            <a:off x="812790" y="6238267"/>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The sheet on your table is its fifth version</a:t>
            </a:r>
            <a:endParaRPr lang="en-US" sz="1200" dirty="0"/>
          </a:p>
        </p:txBody>
      </p:sp>
    </p:spTree>
    <p:extLst>
      <p:ext uri="{BB962C8B-B14F-4D97-AF65-F5344CB8AC3E}">
        <p14:creationId xmlns:p14="http://schemas.microsoft.com/office/powerpoint/2010/main" val="3525808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THE PROMPT WENT THROUGH IT TOO</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Alicia tested it on her own geography unit</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81509739"/>
              </p:ext>
            </p:extLst>
          </p:nvPr>
        </p:nvGraphicFramePr>
        <p:xfrm>
          <a:off x="824886" y="2093853"/>
          <a:ext cx="10554322" cy="2715003"/>
        </p:xfrm>
        <a:graphic>
          <a:graphicData uri="http://schemas.openxmlformats.org/drawingml/2006/table">
            <a:tbl>
              <a:tblPr/>
              <a:tblGrid>
                <a:gridCol w="2744124">
                  <a:extLst>
                    <a:ext uri="{9D8B030D-6E8A-4147-A177-3AD203B41FA5}">
                      <a16:colId xmlns:a16="http://schemas.microsoft.com/office/drawing/2014/main" val="20000"/>
                    </a:ext>
                  </a:extLst>
                </a:gridCol>
                <a:gridCol w="7810198">
                  <a:extLst>
                    <a:ext uri="{9D8B030D-6E8A-4147-A177-3AD203B41FA5}">
                      <a16:colId xmlns:a16="http://schemas.microsoft.com/office/drawing/2014/main" val="20001"/>
                    </a:ext>
                  </a:extLst>
                </a:gridCol>
              </a:tblGrid>
              <a:tr h="678751">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What bothered her</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"Does this line of thinking have an end? I feel constantly questioned and am starting to think my lesson/unit is not the right fit for my students."</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0"/>
                  </a:ext>
                </a:extLst>
              </a:tr>
              <a:tr h="678751">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The clarity</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1 · Context and Intention. Every tool amplifies intent, and ours was "ask before you suggest." It amplified that into an audit.</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1"/>
                  </a:ext>
                </a:extLst>
              </a:tr>
              <a:tr h="945413">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One change</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A stopping rule: after two or three changes you agree to, it says your assignment is in a good spot and offers to wrap up. It also starts from what works and answers your questions directly.</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2"/>
                  </a:ext>
                </a:extLst>
              </a:tr>
              <a:tr h="412088">
                <a:tc>
                  <a:txBody>
                    <a:bodyPr/>
                    <a:lstStyle/>
                    <a:p>
                      <a:pPr marL="0" indent="0">
                        <a:lnSpc>
                          <a:spcPts val="2100"/>
                        </a:lnSpc>
                        <a:buNone/>
                      </a:pPr>
                      <a:r>
                        <a:rPr lang="en-US" sz="1500" dirty="0">
                          <a:solidFill>
                            <a:srgbClr val="2E5E7E"/>
                          </a:solidFill>
                          <a:latin typeface="Nunito Sans" pitchFamily="34" charset="0"/>
                          <a:ea typeface="Nunito Sans" pitchFamily="34" charset="-122"/>
                          <a:cs typeface="Nunito Sans" pitchFamily="34" charset="-120"/>
                        </a:rPr>
                        <a:t>We'll look for</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2100"/>
                        </a:lnSpc>
                        <a:buNone/>
                      </a:pPr>
                      <a:r>
                        <a:rPr lang="en-US" sz="1500" dirty="0">
                          <a:solidFill>
                            <a:srgbClr val="1E2A38"/>
                          </a:solidFill>
                          <a:latin typeface="Nunito Sans" pitchFamily="34" charset="0"/>
                          <a:ea typeface="Nunito Sans" pitchFamily="34" charset="-122"/>
                          <a:cs typeface="Nunito Sans" pitchFamily="34" charset="-120"/>
                        </a:rPr>
                        <a:t>Whether you finished today's run feeling your assignment got better, not just questioned.</a:t>
                      </a:r>
                      <a:endParaRPr lang="en-US" sz="1500" dirty="0">
                        <a:latin typeface="Nunito Sans" charset="0"/>
                        <a:ea typeface="Nunito Sans" charset="0"/>
                        <a:cs typeface="Nunito Sans" charset="0"/>
                      </a:endParaRPr>
                    </a:p>
                  </a:txBody>
                  <a:tcPr marL="66675" marR="66675" marT="66675" marB="66675">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5" name="Text 2"/>
          <p:cNvSpPr/>
          <p:nvPr/>
        </p:nvSpPr>
        <p:spPr>
          <a:xfrm>
            <a:off x="812790" y="6238267"/>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5B6875"/>
                </a:solidFill>
                <a:latin typeface="Nunito Sans" pitchFamily="34" charset="0"/>
                <a:ea typeface="Nunito Sans" pitchFamily="34" charset="-122"/>
                <a:cs typeface="Nunito Sans" pitchFamily="34" charset="-120"/>
              </a:rPr>
              <a:t>7th grade Washington geography · the version you used today is the one after her test</a:t>
            </a:r>
            <a:endParaRPr lang="en-US" sz="1200" dirty="0"/>
          </a:p>
        </p:txBody>
      </p:sp>
    </p:spTree>
    <p:extLst>
      <p:ext uri="{BB962C8B-B14F-4D97-AF65-F5344CB8AC3E}">
        <p14:creationId xmlns:p14="http://schemas.microsoft.com/office/powerpoint/2010/main" val="3775298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2A38"/>
        </a:solidFill>
        <a:effectLst/>
      </p:bgPr>
    </p:bg>
    <p:spTree>
      <p:nvGrpSpPr>
        <p:cNvPr id="1" name=""/>
        <p:cNvGrpSpPr/>
        <p:nvPr/>
      </p:nvGrpSpPr>
      <p:grpSpPr>
        <a:xfrm>
          <a:off x="0" y="0"/>
          <a:ext cx="0" cy="0"/>
          <a:chOff x="0" y="0"/>
          <a:chExt cx="0" cy="0"/>
        </a:xfrm>
      </p:grpSpPr>
      <p:sp>
        <p:nvSpPr>
          <p:cNvPr id="2" name="Text 0"/>
          <p:cNvSpPr/>
          <p:nvPr/>
        </p:nvSpPr>
        <p:spPr>
          <a:xfrm>
            <a:off x="812790" y="1916720"/>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E3A56E"/>
                </a:solidFill>
                <a:latin typeface="Nunito Sans" pitchFamily="34" charset="0"/>
                <a:ea typeface="Nunito Sans" pitchFamily="34" charset="-122"/>
                <a:cs typeface="Nunito Sans" pitchFamily="34" charset="-120"/>
              </a:rPr>
              <a:t>BETTER, NOT PERFECT</a:t>
            </a:r>
            <a:endParaRPr lang="en-US" sz="1400" dirty="0"/>
          </a:p>
        </p:txBody>
      </p:sp>
      <p:sp>
        <p:nvSpPr>
          <p:cNvPr id="3" name="Text 1"/>
          <p:cNvSpPr>
            <a:spLocks noGrp="1"/>
          </p:cNvSpPr>
          <p:nvPr>
            <p:ph type="title"/>
          </p:nvPr>
        </p:nvSpPr>
        <p:spPr>
          <a:xfrm>
            <a:off x="812800" y="2527300"/>
            <a:ext cx="10883900" cy="1257300"/>
          </a:xfrm>
          <a:prstGeom prst="rect">
            <a:avLst/>
          </a:prstGeom>
          <a:noFill/>
          <a:ln/>
        </p:spPr>
        <p:txBody>
          <a:bodyPr wrap="square" lIns="0" tIns="0" rIns="0" bIns="0" rtlCol="0" anchor="t">
            <a:normAutofit/>
          </a:bodyPr>
          <a:lstStyle/>
          <a:p>
            <a:pPr marL="0" indent="0" algn="l">
              <a:lnSpc>
                <a:spcPts val="4928"/>
              </a:lnSpc>
              <a:buNone/>
            </a:pPr>
            <a:r>
              <a:rPr lang="en-US" sz="4400" b="1" i="0" dirty="0">
                <a:solidFill>
                  <a:srgbClr val="F7F5EF"/>
                </a:solidFill>
                <a:latin typeface="Georgia" pitchFamily="18" charset="0"/>
                <a:ea typeface="Georgia" pitchFamily="18" charset="-122"/>
                <a:cs typeface="Georgia" pitchFamily="18" charset="-120"/>
              </a:rPr>
              <a:t>Try something. See how it goes. Then try the next thing.</a:t>
            </a:r>
            <a:endParaRPr lang="en-US" sz="4400" dirty="0"/>
          </a:p>
        </p:txBody>
      </p:sp>
      <p:sp>
        <p:nvSpPr>
          <p:cNvPr id="4" name="Text 2"/>
          <p:cNvSpPr/>
          <p:nvPr/>
        </p:nvSpPr>
        <p:spPr>
          <a:xfrm>
            <a:off x="812790" y="4026867"/>
            <a:ext cx="9810748" cy="736562"/>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C9D6E2"/>
                </a:solidFill>
                <a:latin typeface="Nunito Sans" pitchFamily="34" charset="0"/>
                <a:ea typeface="Nunito Sans" pitchFamily="34" charset="-122"/>
                <a:cs typeface="Nunito Sans" pitchFamily="34" charset="-120"/>
              </a:rPr>
              <a:t>Iteration is cheap now. Each round tells you something the last one couldn't, and deep mode is there when you have the time.</a:t>
            </a:r>
            <a:endParaRPr lang="en-US" sz="2000" dirty="0"/>
          </a:p>
        </p:txBody>
      </p:sp>
      <p:sp>
        <p:nvSpPr>
          <p:cNvPr id="5" name="Text 3"/>
          <p:cNvSpPr/>
          <p:nvPr/>
        </p:nvSpPr>
        <p:spPr>
          <a:xfrm>
            <a:off x="812790" y="6238255"/>
            <a:ext cx="10883361" cy="238768"/>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FB0C0"/>
                </a:solidFill>
                <a:latin typeface="Nunito Sans" pitchFamily="34" charset="0"/>
                <a:ea typeface="Nunito Sans" pitchFamily="34" charset="-122"/>
                <a:cs typeface="Nunito Sans" pitchFamily="34" charset="-120"/>
              </a:rPr>
              <a:t>The goals haven't changed. How we get there can.</a:t>
            </a:r>
            <a:endParaRPr lang="en-US" sz="1200" dirty="0"/>
          </a:p>
        </p:txBody>
      </p:sp>
    </p:spTree>
    <p:extLst>
      <p:ext uri="{BB962C8B-B14F-4D97-AF65-F5344CB8AC3E}">
        <p14:creationId xmlns:p14="http://schemas.microsoft.com/office/powerpoint/2010/main" val="4111549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790" y="812788"/>
            <a:ext cx="10883410" cy="274297"/>
          </a:xfrm>
          <a:prstGeom prst="rect">
            <a:avLst/>
          </a:prstGeom>
          <a:noFill/>
          <a:ln/>
        </p:spPr>
        <p:txBody>
          <a:bodyPr wrap="square" lIns="0" tIns="0" rIns="0" bIns="0" rtlCol="0" anchor="t">
            <a:normAutofit/>
          </a:bodyPr>
          <a:lstStyle/>
          <a:p>
            <a:pPr marL="0" indent="0" algn="l">
              <a:lnSpc>
                <a:spcPts val="1960"/>
              </a:lnSpc>
              <a:buNone/>
            </a:pPr>
            <a:r>
              <a:rPr lang="en-US" sz="1400" b="1" kern="0" spc="150" dirty="0">
                <a:solidFill>
                  <a:srgbClr val="2E5E7E"/>
                </a:solidFill>
                <a:latin typeface="Nunito Sans" pitchFamily="34" charset="0"/>
                <a:ea typeface="Nunito Sans" pitchFamily="34" charset="-122"/>
                <a:cs typeface="Nunito Sans" pitchFamily="34" charset="-120"/>
              </a:rPr>
              <a:t>THANK YOU</a:t>
            </a:r>
            <a:endParaRPr lang="en-US" sz="1400" dirty="0"/>
          </a:p>
        </p:txBody>
      </p:sp>
      <p:sp>
        <p:nvSpPr>
          <p:cNvPr id="3" name="Text 1"/>
          <p:cNvSpPr>
            <a:spLocks noGrp="1"/>
          </p:cNvSpPr>
          <p:nvPr>
            <p:ph type="title"/>
          </p:nvPr>
        </p:nvSpPr>
        <p:spPr>
          <a:xfrm>
            <a:off x="812800" y="1320800"/>
            <a:ext cx="10883900" cy="533400"/>
          </a:xfrm>
          <a:prstGeom prst="rect">
            <a:avLst/>
          </a:prstGeom>
          <a:noFill/>
          <a:ln/>
        </p:spPr>
        <p:txBody>
          <a:bodyPr wrap="square" lIns="0" tIns="0" rIns="0" bIns="0" rtlCol="0" anchor="t">
            <a:normAutofit fontScale="90000"/>
          </a:bodyPr>
          <a:lstStyle/>
          <a:p>
            <a:pPr marL="0" indent="0" algn="l">
              <a:lnSpc>
                <a:spcPts val="4032"/>
              </a:lnSpc>
              <a:buNone/>
            </a:pPr>
            <a:r>
              <a:rPr lang="en-US" sz="3600" b="1" i="0" dirty="0">
                <a:solidFill>
                  <a:srgbClr val="1E2A38"/>
                </a:solidFill>
                <a:latin typeface="Georgia" pitchFamily="18" charset="0"/>
                <a:ea typeface="Georgia" pitchFamily="18" charset="-122"/>
                <a:cs typeface="Georgia" pitchFamily="18" charset="-120"/>
              </a:rPr>
              <a:t>Take it with you - https://bit.ly/EPSatNWAIS2026 </a:t>
            </a:r>
            <a:endParaRPr lang="en-US" sz="3600" dirty="0"/>
          </a:p>
        </p:txBody>
      </p:sp>
      <p:sp>
        <p:nvSpPr>
          <p:cNvPr id="4" name="Shape 2"/>
          <p:cNvSpPr/>
          <p:nvPr/>
        </p:nvSpPr>
        <p:spPr>
          <a:xfrm>
            <a:off x="815965" y="2698564"/>
            <a:ext cx="3346440" cy="1590646"/>
          </a:xfrm>
          <a:prstGeom prst="roundRect">
            <a:avLst>
              <a:gd name="adj" fmla="val 6188"/>
            </a:avLst>
          </a:prstGeom>
          <a:solidFill>
            <a:srgbClr val="FDFCF9"/>
          </a:solidFill>
          <a:ln w="6350">
            <a:solidFill>
              <a:srgbClr val="DCD6C8"/>
            </a:solidFill>
            <a:prstDash val="solid"/>
          </a:ln>
        </p:spPr>
        <p:txBody>
          <a:bodyPr/>
          <a:lstStyle/>
          <a:p>
            <a:endParaRPr lang="en-US"/>
          </a:p>
        </p:txBody>
      </p:sp>
      <p:sp>
        <p:nvSpPr>
          <p:cNvPr id="5" name="Text 3"/>
          <p:cNvSpPr/>
          <p:nvPr/>
        </p:nvSpPr>
        <p:spPr>
          <a:xfrm>
            <a:off x="1123629" y="3006229"/>
            <a:ext cx="2813047" cy="330191"/>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E5E7E"/>
                </a:solidFill>
                <a:latin typeface="Nunito Sans" pitchFamily="34" charset="0"/>
                <a:ea typeface="Nunito Sans" pitchFamily="34" charset="-122"/>
                <a:cs typeface="Nunito Sans" pitchFamily="34" charset="-120"/>
              </a:rPr>
              <a:t>The prompt</a:t>
            </a:r>
            <a:endParaRPr lang="en-US" sz="2000" dirty="0"/>
          </a:p>
        </p:txBody>
      </p:sp>
      <p:sp>
        <p:nvSpPr>
          <p:cNvPr id="6" name="Text 4"/>
          <p:cNvSpPr/>
          <p:nvPr/>
        </p:nvSpPr>
        <p:spPr>
          <a:xfrm>
            <a:off x="1123629" y="3412604"/>
            <a:ext cx="2813047" cy="594349"/>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Quick and deep mode, for any AI chat.</a:t>
            </a:r>
            <a:endParaRPr lang="en-US" sz="1600" dirty="0"/>
          </a:p>
        </p:txBody>
      </p:sp>
      <p:sp>
        <p:nvSpPr>
          <p:cNvPr id="7" name="Shape 5"/>
          <p:cNvSpPr/>
          <p:nvPr/>
        </p:nvSpPr>
        <p:spPr>
          <a:xfrm>
            <a:off x="4422755" y="2698564"/>
            <a:ext cx="3346487" cy="1590646"/>
          </a:xfrm>
          <a:prstGeom prst="roundRect">
            <a:avLst>
              <a:gd name="adj" fmla="val 6188"/>
            </a:avLst>
          </a:prstGeom>
          <a:solidFill>
            <a:srgbClr val="FDFCF9"/>
          </a:solidFill>
          <a:ln w="6350">
            <a:solidFill>
              <a:srgbClr val="DCD6C8"/>
            </a:solidFill>
            <a:prstDash val="solid"/>
          </a:ln>
        </p:spPr>
        <p:txBody>
          <a:bodyPr/>
          <a:lstStyle/>
          <a:p>
            <a:endParaRPr lang="en-US"/>
          </a:p>
        </p:txBody>
      </p:sp>
      <p:sp>
        <p:nvSpPr>
          <p:cNvPr id="8" name="Text 6"/>
          <p:cNvSpPr/>
          <p:nvPr/>
        </p:nvSpPr>
        <p:spPr>
          <a:xfrm>
            <a:off x="4730418" y="3006229"/>
            <a:ext cx="2813096" cy="330191"/>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E5E7E"/>
                </a:solidFill>
                <a:latin typeface="Nunito Sans" pitchFamily="34" charset="0"/>
                <a:ea typeface="Nunito Sans" pitchFamily="34" charset="-122"/>
                <a:cs typeface="Nunito Sans" pitchFamily="34" charset="-120"/>
              </a:rPr>
              <a:t>The sheet</a:t>
            </a:r>
            <a:endParaRPr lang="en-US" sz="2000" dirty="0"/>
          </a:p>
        </p:txBody>
      </p:sp>
      <p:sp>
        <p:nvSpPr>
          <p:cNvPr id="9" name="Text 7"/>
          <p:cNvSpPr/>
          <p:nvPr/>
        </p:nvSpPr>
        <p:spPr>
          <a:xfrm>
            <a:off x="4730418" y="3412604"/>
            <a:ext cx="2813096"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Keep it, share it</a:t>
            </a:r>
            <a:endParaRPr lang="en-US" sz="1600" dirty="0"/>
          </a:p>
        </p:txBody>
      </p:sp>
      <p:sp>
        <p:nvSpPr>
          <p:cNvPr id="10" name="Shape 8"/>
          <p:cNvSpPr/>
          <p:nvPr/>
        </p:nvSpPr>
        <p:spPr>
          <a:xfrm>
            <a:off x="8029592" y="2698564"/>
            <a:ext cx="3346440" cy="1590646"/>
          </a:xfrm>
          <a:prstGeom prst="roundRect">
            <a:avLst>
              <a:gd name="adj" fmla="val 6188"/>
            </a:avLst>
          </a:prstGeom>
          <a:solidFill>
            <a:srgbClr val="FDFCF9"/>
          </a:solidFill>
          <a:ln w="6350">
            <a:solidFill>
              <a:srgbClr val="DCD6C8"/>
            </a:solidFill>
            <a:prstDash val="solid"/>
          </a:ln>
        </p:spPr>
        <p:txBody>
          <a:bodyPr/>
          <a:lstStyle/>
          <a:p>
            <a:endParaRPr lang="en-US"/>
          </a:p>
        </p:txBody>
      </p:sp>
      <p:sp>
        <p:nvSpPr>
          <p:cNvPr id="11" name="Text 9"/>
          <p:cNvSpPr/>
          <p:nvPr/>
        </p:nvSpPr>
        <p:spPr>
          <a:xfrm>
            <a:off x="8337255" y="3006229"/>
            <a:ext cx="2813047" cy="330191"/>
          </a:xfrm>
          <a:prstGeom prst="rect">
            <a:avLst/>
          </a:prstGeom>
          <a:noFill/>
          <a:ln/>
        </p:spPr>
        <p:txBody>
          <a:bodyPr wrap="square" lIns="0" tIns="0" rIns="0" bIns="0" rtlCol="0" anchor="t">
            <a:normAutofit/>
          </a:bodyPr>
          <a:lstStyle/>
          <a:p>
            <a:pPr marL="0" indent="0" algn="l">
              <a:lnSpc>
                <a:spcPts val="2400"/>
              </a:lnSpc>
              <a:buNone/>
            </a:pPr>
            <a:r>
              <a:rPr lang="en-US" sz="2000" b="1" dirty="0">
                <a:solidFill>
                  <a:srgbClr val="2E5E7E"/>
                </a:solidFill>
                <a:latin typeface="Nunito Sans" pitchFamily="34" charset="0"/>
                <a:ea typeface="Nunito Sans" pitchFamily="34" charset="-122"/>
                <a:cs typeface="Nunito Sans" pitchFamily="34" charset="-120"/>
              </a:rPr>
              <a:t>Tell us</a:t>
            </a:r>
            <a:endParaRPr lang="en-US" sz="2000" dirty="0"/>
          </a:p>
        </p:txBody>
      </p:sp>
      <p:sp>
        <p:nvSpPr>
          <p:cNvPr id="12" name="Text 10"/>
          <p:cNvSpPr/>
          <p:nvPr/>
        </p:nvSpPr>
        <p:spPr>
          <a:xfrm>
            <a:off x="8337255" y="3412604"/>
            <a:ext cx="2813047" cy="594349"/>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What happened when you tried it.</a:t>
            </a:r>
            <a:endParaRPr lang="en-US" sz="1600" dirty="0"/>
          </a:p>
        </p:txBody>
      </p:sp>
      <p:sp>
        <p:nvSpPr>
          <p:cNvPr id="13" name="Text 11"/>
          <p:cNvSpPr/>
          <p:nvPr/>
        </p:nvSpPr>
        <p:spPr>
          <a:xfrm>
            <a:off x="812790" y="4597177"/>
            <a:ext cx="10883410" cy="309874"/>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3C4A58"/>
                </a:solidFill>
                <a:latin typeface="Nunito Sans" pitchFamily="34" charset="0"/>
                <a:ea typeface="Nunito Sans" pitchFamily="34" charset="-122"/>
                <a:cs typeface="Nunito Sans" pitchFamily="34" charset="-120"/>
              </a:rPr>
              <a:t>Jonathan Briggs · jbriggs@eastsideprep.org · Alicia Hale · ahale@eastsideprep.org</a:t>
            </a:r>
            <a:endParaRPr lang="en-US" sz="1600" dirty="0"/>
          </a:p>
        </p:txBody>
      </p:sp>
      <p:pic>
        <p:nvPicPr>
          <p:cNvPr id="15" name="Image 0" descr="image.png">
            <a:extLst>
              <a:ext uri="{FF2B5EF4-FFF2-40B4-BE49-F238E27FC236}">
                <a16:creationId xmlns:a16="http://schemas.microsoft.com/office/drawing/2014/main" id="{1536CED6-ACE4-665D-EF72-BFA6CCB41582}"/>
              </a:ext>
            </a:extLst>
          </p:cNvPr>
          <p:cNvPicPr>
            <a:picLocks noChangeAspect="1"/>
          </p:cNvPicPr>
          <p:nvPr/>
        </p:nvPicPr>
        <p:blipFill>
          <a:blip r:embed="rId3"/>
          <a:srcRect t="6321" b="6321"/>
          <a:stretch/>
        </p:blipFill>
        <p:spPr>
          <a:xfrm>
            <a:off x="8943686" y="4468091"/>
            <a:ext cx="2345161" cy="2052016"/>
          </a:xfrm>
          <a:prstGeom prst="rect">
            <a:avLst/>
          </a:prstGeom>
        </p:spPr>
      </p:pic>
    </p:spTree>
    <p:extLst>
      <p:ext uri="{BB962C8B-B14F-4D97-AF65-F5344CB8AC3E}">
        <p14:creationId xmlns:p14="http://schemas.microsoft.com/office/powerpoint/2010/main" val="3471383547"/>
      </p:ext>
    </p:extLst>
  </p:cSld>
  <p:clrMapOvr>
    <a:masterClrMapping/>
  </p:clrMapOvr>
</p:sld>
</file>

<file path=ppt/theme/theme1.xml><?xml version="1.0" encoding="utf-8"?>
<a:theme xmlns:a="http://schemas.openxmlformats.org/drawingml/2006/main" name="Five Clarities for Teaching in the Age of AI [1791496291732]">
  <a:themeElements>
    <a:clrScheme name="Five Clarities for Teaching in the Age of AI">
      <a:dk1>
        <a:srgbClr val="1E2A38"/>
      </a:dk1>
      <a:lt1>
        <a:srgbClr val="F7F5EF"/>
      </a:lt1>
      <a:dk2>
        <a:srgbClr val="545D66"/>
      </a:dk2>
      <a:lt2>
        <a:srgbClr val="E1E1DD"/>
      </a:lt2>
      <a:accent1>
        <a:srgbClr val="2E5E7E"/>
      </a:accent1>
      <a:accent2>
        <a:srgbClr val="A5521F"/>
      </a:accent2>
      <a:accent3>
        <a:srgbClr val="F2D3B3"/>
      </a:accent3>
      <a:accent4>
        <a:srgbClr val="27506C"/>
      </a:accent4>
      <a:accent5>
        <a:srgbClr val="E3A56E"/>
      </a:accent5>
      <a:accent6>
        <a:srgbClr val="3C4A58"/>
      </a:accent6>
      <a:hlink>
        <a:srgbClr val="0563C1"/>
      </a:hlink>
      <a:folHlink>
        <a:srgbClr val="954F72"/>
      </a:folHlink>
    </a:clrScheme>
    <a:fontScheme name="Five Clarities for Teaching in the Age of AI">
      <a:majorFont>
        <a:latin typeface="Nunito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E7906F38-0DF0-4DCB-9D4E-E511CEB61C05}">
  <we:reference id="f5f369e5-aa35-49d7-ad7b-638152ddb008" version="1.0.0.1" store="EXCatalog" storeType="EXCatalog"/>
  <we:alternateReferences>
    <we:reference id="WA200010001" version="1.0.0.1" store="en-US" storeType="OMEX"/>
  </we:alternateReferences>
  <we:properties>
    <we:property name="claude.fileId" value="&quot;82e8330b-df70-4243-89d5-809ac8bbeedb&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15</TotalTime>
  <Words>3762</Words>
  <Application>Microsoft Office PowerPoint</Application>
  <PresentationFormat>Widescreen</PresentationFormat>
  <Paragraphs>302</Paragraphs>
  <Slides>21</Slides>
  <Notes>21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Georgia</vt:lpstr>
      <vt:lpstr>Nunito Sans</vt:lpstr>
      <vt:lpstr>Five Clarities for Teaching in the Age of AI [1791496291732]</vt:lpstr>
      <vt:lpstr>Five Clarities for Teaching in the Age of AI</vt:lpstr>
      <vt:lpstr>Bring one assignment to mind that feels like it needs an update</vt:lpstr>
      <vt:lpstr>Our job hasn't changed.</vt:lpstr>
      <vt:lpstr>Back to your assignment</vt:lpstr>
      <vt:lpstr>Five clarities</vt:lpstr>
      <vt:lpstr>Context and Intention</vt:lpstr>
      <vt:lpstr>Learning Takes Effort</vt:lpstr>
      <vt:lpstr>Assignments Are Proxies</vt:lpstr>
      <vt:lpstr>Design for Ambiguity</vt:lpstr>
      <vt:lpstr>Teach the Hard to Measure</vt:lpstr>
      <vt:lpstr>Do the assignment the way your students do.</vt:lpstr>
      <vt:lpstr>Which clarity does your feeling point to?</vt:lpstr>
      <vt:lpstr>How the prompt works</vt:lpstr>
      <vt:lpstr>Quick mode, on a real assignment</vt:lpstr>
      <vt:lpstr>Make one improvement</vt:lpstr>
      <vt:lpstr>About 90 seconds each</vt:lpstr>
      <vt:lpstr>Ideas from a few tables</vt:lpstr>
      <vt:lpstr>We ran this session through the same sheet</vt:lpstr>
      <vt:lpstr>Alicia tested it on her own geography unit</vt:lpstr>
      <vt:lpstr>Try something. See how it goes. Then try the next thing.</vt:lpstr>
      <vt:lpstr>Take it with you - https://bit.ly/EPSatNWAIS2026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 Clarities for Teaching in the Age of AI</dc:title>
  <dc:subject/>
  <dc:creator/>
  <cp:lastModifiedBy>Jonathan Briggs</cp:lastModifiedBy>
  <cp:revision>4</cp:revision>
  <dcterms:created xsi:type="dcterms:W3CDTF">2026-10-08T21:47:07Z</dcterms:created>
  <dcterms:modified xsi:type="dcterms:W3CDTF">2026-10-08T22:03:31Z</dcterms:modified>
</cp:coreProperties>
</file>