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79" r:id="rId2"/>
    <p:sldId id="280" r:id="rId3"/>
    <p:sldId id="281"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A672989-C0D8-4915-83F5-5904888375E4}" v="3" dt="2026-10-08T21:50:13.1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5578" autoAdjust="0"/>
  </p:normalViewPr>
  <p:slideViewPr>
    <p:cSldViewPr snapToGrid="0" snapToObjects="1">
      <p:cViewPr varScale="1">
        <p:scale>
          <a:sx n="59" d="100"/>
          <a:sy n="59" d="100"/>
        </p:scale>
        <p:origin x="62" y="1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Briggs" userId="8b6e20b9-a797-4317-a18e-471fa8de306a" providerId="ADAL" clId="{D69D9A83-684F-4626-839B-BFAAAE283CA2}"/>
    <pc:docChg chg="undo custSel addSld delSld modSld sldOrd">
      <pc:chgData name="Jonathan Briggs" userId="8b6e20b9-a797-4317-a18e-471fa8de306a" providerId="ADAL" clId="{D69D9A83-684F-4626-839B-BFAAAE283CA2}" dt="2026-10-08T21:56:09.161" v="1999"/>
      <pc:docMkLst>
        <pc:docMk/>
      </pc:docMkLst>
      <pc:sldChg chg="del">
        <pc:chgData name="Jonathan Briggs" userId="8b6e20b9-a797-4317-a18e-471fa8de306a" providerId="ADAL" clId="{D69D9A83-684F-4626-839B-BFAAAE283CA2}" dt="2026-10-08T21:51:35.247" v="1957"/>
        <pc:sldMkLst>
          <pc:docMk/>
          <pc:sldMk cId="0" sldId="256"/>
        </pc:sldMkLst>
      </pc:sldChg>
      <pc:sldChg chg="del">
        <pc:chgData name="Jonathan Briggs" userId="8b6e20b9-a797-4317-a18e-471fa8de306a" providerId="ADAL" clId="{D69D9A83-684F-4626-839B-BFAAAE283CA2}" dt="2026-10-08T21:54:44.545" v="1965"/>
        <pc:sldMkLst>
          <pc:docMk/>
          <pc:sldMk cId="0" sldId="257"/>
        </pc:sldMkLst>
      </pc:sldChg>
      <pc:sldChg chg="modSp del mod">
        <pc:chgData name="Jonathan Briggs" userId="8b6e20b9-a797-4317-a18e-471fa8de306a" providerId="ADAL" clId="{D69D9A83-684F-4626-839B-BFAAAE283CA2}" dt="2026-10-08T21:54:49.413" v="1967"/>
        <pc:sldMkLst>
          <pc:docMk/>
          <pc:sldMk cId="0" sldId="258"/>
        </pc:sldMkLst>
        <pc:spChg chg="mod">
          <ac:chgData name="Jonathan Briggs" userId="8b6e20b9-a797-4317-a18e-471fa8de306a" providerId="ADAL" clId="{D69D9A83-684F-4626-839B-BFAAAE283CA2}" dt="2026-10-08T20:25:52.433" v="162" actId="6549"/>
          <ac:spMkLst>
            <pc:docMk/>
            <pc:sldMk cId="0" sldId="258"/>
            <ac:spMk id="17" creationId="{00000000-0000-0000-0000-000000000000}"/>
          </ac:spMkLst>
        </pc:spChg>
      </pc:sldChg>
      <pc:sldChg chg="del">
        <pc:chgData name="Jonathan Briggs" userId="8b6e20b9-a797-4317-a18e-471fa8de306a" providerId="ADAL" clId="{D69D9A83-684F-4626-839B-BFAAAE283CA2}" dt="2026-10-08T21:54:59.750" v="1971"/>
        <pc:sldMkLst>
          <pc:docMk/>
          <pc:sldMk cId="0" sldId="259"/>
        </pc:sldMkLst>
      </pc:sldChg>
      <pc:sldChg chg="modSp del mod">
        <pc:chgData name="Jonathan Briggs" userId="8b6e20b9-a797-4317-a18e-471fa8de306a" providerId="ADAL" clId="{D69D9A83-684F-4626-839B-BFAAAE283CA2}" dt="2026-10-08T21:55:03.838" v="1973"/>
        <pc:sldMkLst>
          <pc:docMk/>
          <pc:sldMk cId="0" sldId="260"/>
        </pc:sldMkLst>
        <pc:spChg chg="mod">
          <ac:chgData name="Jonathan Briggs" userId="8b6e20b9-a797-4317-a18e-471fa8de306a" providerId="ADAL" clId="{D69D9A83-684F-4626-839B-BFAAAE283CA2}" dt="2026-10-08T20:29:23.147" v="221" actId="20577"/>
          <ac:spMkLst>
            <pc:docMk/>
            <pc:sldMk cId="0" sldId="260"/>
            <ac:spMk id="8" creationId="{00000000-0000-0000-0000-000000000000}"/>
          </ac:spMkLst>
        </pc:spChg>
      </pc:sldChg>
      <pc:sldChg chg="del">
        <pc:chgData name="Jonathan Briggs" userId="8b6e20b9-a797-4317-a18e-471fa8de306a" providerId="ADAL" clId="{D69D9A83-684F-4626-839B-BFAAAE283CA2}" dt="2026-10-08T21:55:14.138" v="1977"/>
        <pc:sldMkLst>
          <pc:docMk/>
          <pc:sldMk cId="0" sldId="261"/>
        </pc:sldMkLst>
      </pc:sldChg>
      <pc:sldChg chg="del">
        <pc:chgData name="Jonathan Briggs" userId="8b6e20b9-a797-4317-a18e-471fa8de306a" providerId="ADAL" clId="{D69D9A83-684F-4626-839B-BFAAAE283CA2}" dt="2026-10-08T21:55:17.690" v="1979"/>
        <pc:sldMkLst>
          <pc:docMk/>
          <pc:sldMk cId="0" sldId="262"/>
        </pc:sldMkLst>
      </pc:sldChg>
      <pc:sldChg chg="addSp modSp del mod">
        <pc:chgData name="Jonathan Briggs" userId="8b6e20b9-a797-4317-a18e-471fa8de306a" providerId="ADAL" clId="{D69D9A83-684F-4626-839B-BFAAAE283CA2}" dt="2026-10-08T21:55:23.948" v="1981"/>
        <pc:sldMkLst>
          <pc:docMk/>
          <pc:sldMk cId="0" sldId="263"/>
        </pc:sldMkLst>
        <pc:spChg chg="mod">
          <ac:chgData name="Jonathan Briggs" userId="8b6e20b9-a797-4317-a18e-471fa8de306a" providerId="ADAL" clId="{D69D9A83-684F-4626-839B-BFAAAE283CA2}" dt="2026-10-08T20:35:30.966" v="230" actId="20577"/>
          <ac:spMkLst>
            <pc:docMk/>
            <pc:sldMk cId="0" sldId="263"/>
            <ac:spMk id="2" creationId="{00000000-0000-0000-0000-000000000000}"/>
          </ac:spMkLst>
        </pc:spChg>
        <pc:spChg chg="mod">
          <ac:chgData name="Jonathan Briggs" userId="8b6e20b9-a797-4317-a18e-471fa8de306a" providerId="ADAL" clId="{D69D9A83-684F-4626-839B-BFAAAE283CA2}" dt="2026-10-08T20:36:20.154" v="267" actId="20577"/>
          <ac:spMkLst>
            <pc:docMk/>
            <pc:sldMk cId="0" sldId="263"/>
            <ac:spMk id="3" creationId="{00000000-0000-0000-0000-000000000000}"/>
          </ac:spMkLst>
        </pc:spChg>
        <pc:spChg chg="mod">
          <ac:chgData name="Jonathan Briggs" userId="8b6e20b9-a797-4317-a18e-471fa8de306a" providerId="ADAL" clId="{D69D9A83-684F-4626-839B-BFAAAE283CA2}" dt="2026-10-08T20:39:07.367" v="567" actId="20577"/>
          <ac:spMkLst>
            <pc:docMk/>
            <pc:sldMk cId="0" sldId="263"/>
            <ac:spMk id="4" creationId="{00000000-0000-0000-0000-000000000000}"/>
          </ac:spMkLst>
        </pc:spChg>
        <pc:spChg chg="mod">
          <ac:chgData name="Jonathan Briggs" userId="8b6e20b9-a797-4317-a18e-471fa8de306a" providerId="ADAL" clId="{D69D9A83-684F-4626-839B-BFAAAE283CA2}" dt="2026-10-08T20:40:33.334" v="665" actId="114"/>
          <ac:spMkLst>
            <pc:docMk/>
            <pc:sldMk cId="0" sldId="263"/>
            <ac:spMk id="8" creationId="{00000000-0000-0000-0000-000000000000}"/>
          </ac:spMkLst>
        </pc:spChg>
        <pc:spChg chg="add mod">
          <ac:chgData name="Jonathan Briggs" userId="8b6e20b9-a797-4317-a18e-471fa8de306a" providerId="ADAL" clId="{D69D9A83-684F-4626-839B-BFAAAE283CA2}" dt="2026-10-08T20:39:57.119" v="580" actId="14100"/>
          <ac:spMkLst>
            <pc:docMk/>
            <pc:sldMk cId="0" sldId="263"/>
            <ac:spMk id="12" creationId="{A6DEA936-BCF9-2379-474C-DE106DC74297}"/>
          </ac:spMkLst>
        </pc:spChg>
      </pc:sldChg>
      <pc:sldChg chg="modSp del mod ord">
        <pc:chgData name="Jonathan Briggs" userId="8b6e20b9-a797-4317-a18e-471fa8de306a" providerId="ADAL" clId="{D69D9A83-684F-4626-839B-BFAAAE283CA2}" dt="2026-10-08T21:54:55.101" v="1969"/>
        <pc:sldMkLst>
          <pc:docMk/>
          <pc:sldMk cId="0" sldId="264"/>
        </pc:sldMkLst>
        <pc:spChg chg="mod">
          <ac:chgData name="Jonathan Briggs" userId="8b6e20b9-a797-4317-a18e-471fa8de306a" providerId="ADAL" clId="{D69D9A83-684F-4626-839B-BFAAAE283CA2}" dt="2026-10-08T20:21:25.830" v="59" actId="20577"/>
          <ac:spMkLst>
            <pc:docMk/>
            <pc:sldMk cId="0" sldId="264"/>
            <ac:spMk id="2" creationId="{00000000-0000-0000-0000-000000000000}"/>
          </ac:spMkLst>
        </pc:spChg>
        <pc:spChg chg="mod">
          <ac:chgData name="Jonathan Briggs" userId="8b6e20b9-a797-4317-a18e-471fa8de306a" providerId="ADAL" clId="{D69D9A83-684F-4626-839B-BFAAAE283CA2}" dt="2026-10-08T20:21:44.836" v="100" actId="20577"/>
          <ac:spMkLst>
            <pc:docMk/>
            <pc:sldMk cId="0" sldId="264"/>
            <ac:spMk id="3" creationId="{00000000-0000-0000-0000-000000000000}"/>
          </ac:spMkLst>
        </pc:spChg>
        <pc:spChg chg="mod">
          <ac:chgData name="Jonathan Briggs" userId="8b6e20b9-a797-4317-a18e-471fa8de306a" providerId="ADAL" clId="{D69D9A83-684F-4626-839B-BFAAAE283CA2}" dt="2026-10-08T20:22:15.616" v="130" actId="20577"/>
          <ac:spMkLst>
            <pc:docMk/>
            <pc:sldMk cId="0" sldId="264"/>
            <ac:spMk id="7" creationId="{00000000-0000-0000-0000-000000000000}"/>
          </ac:spMkLst>
        </pc:spChg>
        <pc:spChg chg="mod">
          <ac:chgData name="Jonathan Briggs" userId="8b6e20b9-a797-4317-a18e-471fa8de306a" providerId="ADAL" clId="{D69D9A83-684F-4626-839B-BFAAAE283CA2}" dt="2026-10-08T20:23:18.198" v="158" actId="20577"/>
          <ac:spMkLst>
            <pc:docMk/>
            <pc:sldMk cId="0" sldId="264"/>
            <ac:spMk id="12" creationId="{00000000-0000-0000-0000-000000000000}"/>
          </ac:spMkLst>
        </pc:spChg>
      </pc:sldChg>
      <pc:sldChg chg="delSp modSp del mod">
        <pc:chgData name="Jonathan Briggs" userId="8b6e20b9-a797-4317-a18e-471fa8de306a" providerId="ADAL" clId="{D69D9A83-684F-4626-839B-BFAAAE283CA2}" dt="2026-10-08T21:55:28.612" v="1983"/>
        <pc:sldMkLst>
          <pc:docMk/>
          <pc:sldMk cId="0" sldId="265"/>
        </pc:sldMkLst>
        <pc:spChg chg="mod">
          <ac:chgData name="Jonathan Briggs" userId="8b6e20b9-a797-4317-a18e-471fa8de306a" providerId="ADAL" clId="{D69D9A83-684F-4626-839B-BFAAAE283CA2}" dt="2026-10-08T20:40:57.904" v="678" actId="20577"/>
          <ac:spMkLst>
            <pc:docMk/>
            <pc:sldMk cId="0" sldId="265"/>
            <ac:spMk id="2" creationId="{00000000-0000-0000-0000-000000000000}"/>
          </ac:spMkLst>
        </pc:spChg>
        <pc:spChg chg="del">
          <ac:chgData name="Jonathan Briggs" userId="8b6e20b9-a797-4317-a18e-471fa8de306a" providerId="ADAL" clId="{D69D9A83-684F-4626-839B-BFAAAE283CA2}" dt="2026-10-08T20:40:47.379" v="666" actId="478"/>
          <ac:spMkLst>
            <pc:docMk/>
            <pc:sldMk cId="0" sldId="265"/>
            <ac:spMk id="3" creationId="{00000000-0000-0000-0000-000000000000}"/>
          </ac:spMkLst>
        </pc:spChg>
        <pc:spChg chg="mod">
          <ac:chgData name="Jonathan Briggs" userId="8b6e20b9-a797-4317-a18e-471fa8de306a" providerId="ADAL" clId="{D69D9A83-684F-4626-839B-BFAAAE283CA2}" dt="2026-10-08T20:41:40.294" v="737" actId="20577"/>
          <ac:spMkLst>
            <pc:docMk/>
            <pc:sldMk cId="0" sldId="265"/>
            <ac:spMk id="19" creationId="{00000000-0000-0000-0000-000000000000}"/>
          </ac:spMkLst>
        </pc:spChg>
      </pc:sldChg>
      <pc:sldChg chg="modSp del mod">
        <pc:chgData name="Jonathan Briggs" userId="8b6e20b9-a797-4317-a18e-471fa8de306a" providerId="ADAL" clId="{D69D9A83-684F-4626-839B-BFAAAE283CA2}" dt="2026-10-08T21:55:33.690" v="1985"/>
        <pc:sldMkLst>
          <pc:docMk/>
          <pc:sldMk cId="0" sldId="266"/>
        </pc:sldMkLst>
        <pc:spChg chg="mod">
          <ac:chgData name="Jonathan Briggs" userId="8b6e20b9-a797-4317-a18e-471fa8de306a" providerId="ADAL" clId="{D69D9A83-684F-4626-839B-BFAAAE283CA2}" dt="2026-10-08T20:42:58.082" v="756" actId="20577"/>
          <ac:spMkLst>
            <pc:docMk/>
            <pc:sldMk cId="0" sldId="266"/>
            <ac:spMk id="2" creationId="{00000000-0000-0000-0000-000000000000}"/>
          </ac:spMkLst>
        </pc:spChg>
        <pc:spChg chg="mod">
          <ac:chgData name="Jonathan Briggs" userId="8b6e20b9-a797-4317-a18e-471fa8de306a" providerId="ADAL" clId="{D69D9A83-684F-4626-839B-BFAAAE283CA2}" dt="2026-10-08T20:43:37.059" v="827" actId="20577"/>
          <ac:spMkLst>
            <pc:docMk/>
            <pc:sldMk cId="0" sldId="266"/>
            <ac:spMk id="9" creationId="{00000000-0000-0000-0000-000000000000}"/>
          </ac:spMkLst>
        </pc:spChg>
        <pc:spChg chg="mod">
          <ac:chgData name="Jonathan Briggs" userId="8b6e20b9-a797-4317-a18e-471fa8de306a" providerId="ADAL" clId="{D69D9A83-684F-4626-839B-BFAAAE283CA2}" dt="2026-10-08T20:43:48.340" v="836" actId="20577"/>
          <ac:spMkLst>
            <pc:docMk/>
            <pc:sldMk cId="0" sldId="266"/>
            <ac:spMk id="13" creationId="{00000000-0000-0000-0000-000000000000}"/>
          </ac:spMkLst>
        </pc:spChg>
      </pc:sldChg>
      <pc:sldChg chg="del">
        <pc:chgData name="Jonathan Briggs" userId="8b6e20b9-a797-4317-a18e-471fa8de306a" providerId="ADAL" clId="{D69D9A83-684F-4626-839B-BFAAAE283CA2}" dt="2026-10-08T21:55:37.228" v="1987"/>
        <pc:sldMkLst>
          <pc:docMk/>
          <pc:sldMk cId="0" sldId="267"/>
        </pc:sldMkLst>
      </pc:sldChg>
      <pc:sldChg chg="modSp del mod">
        <pc:chgData name="Jonathan Briggs" userId="8b6e20b9-a797-4317-a18e-471fa8de306a" providerId="ADAL" clId="{D69D9A83-684F-4626-839B-BFAAAE283CA2}" dt="2026-10-08T21:55:49.373" v="1991"/>
        <pc:sldMkLst>
          <pc:docMk/>
          <pc:sldMk cId="0" sldId="268"/>
        </pc:sldMkLst>
        <pc:spChg chg="mod">
          <ac:chgData name="Jonathan Briggs" userId="8b6e20b9-a797-4317-a18e-471fa8de306a" providerId="ADAL" clId="{D69D9A83-684F-4626-839B-BFAAAE283CA2}" dt="2026-10-08T20:48:47.052" v="999" actId="20577"/>
          <ac:spMkLst>
            <pc:docMk/>
            <pc:sldMk cId="0" sldId="268"/>
            <ac:spMk id="7" creationId="{00000000-0000-0000-0000-000000000000}"/>
          </ac:spMkLst>
        </pc:spChg>
        <pc:spChg chg="mod">
          <ac:chgData name="Jonathan Briggs" userId="8b6e20b9-a797-4317-a18e-471fa8de306a" providerId="ADAL" clId="{D69D9A83-684F-4626-839B-BFAAAE283CA2}" dt="2026-10-08T20:49:10.045" v="1028" actId="20577"/>
          <ac:spMkLst>
            <pc:docMk/>
            <pc:sldMk cId="0" sldId="268"/>
            <ac:spMk id="12" creationId="{00000000-0000-0000-0000-000000000000}"/>
          </ac:spMkLst>
        </pc:spChg>
        <pc:spChg chg="mod">
          <ac:chgData name="Jonathan Briggs" userId="8b6e20b9-a797-4317-a18e-471fa8de306a" providerId="ADAL" clId="{D69D9A83-684F-4626-839B-BFAAAE283CA2}" dt="2026-10-08T20:50:06.964" v="1076" actId="20577"/>
          <ac:spMkLst>
            <pc:docMk/>
            <pc:sldMk cId="0" sldId="268"/>
            <ac:spMk id="24" creationId="{00000000-0000-0000-0000-000000000000}"/>
          </ac:spMkLst>
        </pc:spChg>
      </pc:sldChg>
      <pc:sldChg chg="del">
        <pc:chgData name="Jonathan Briggs" userId="8b6e20b9-a797-4317-a18e-471fa8de306a" providerId="ADAL" clId="{D69D9A83-684F-4626-839B-BFAAAE283CA2}" dt="2026-10-08T20:51:40.113" v="1077" actId="47"/>
        <pc:sldMkLst>
          <pc:docMk/>
          <pc:sldMk cId="0" sldId="269"/>
        </pc:sldMkLst>
      </pc:sldChg>
      <pc:sldChg chg="addSp modSp del mod">
        <pc:chgData name="Jonathan Briggs" userId="8b6e20b9-a797-4317-a18e-471fa8de306a" providerId="ADAL" clId="{D69D9A83-684F-4626-839B-BFAAAE283CA2}" dt="2026-10-08T21:55:54.121" v="1993"/>
        <pc:sldMkLst>
          <pc:docMk/>
          <pc:sldMk cId="0" sldId="270"/>
        </pc:sldMkLst>
        <pc:spChg chg="mod">
          <ac:chgData name="Jonathan Briggs" userId="8b6e20b9-a797-4317-a18e-471fa8de306a" providerId="ADAL" clId="{D69D9A83-684F-4626-839B-BFAAAE283CA2}" dt="2026-10-08T21:24:31.461" v="1955" actId="403"/>
          <ac:spMkLst>
            <pc:docMk/>
            <pc:sldMk cId="0" sldId="270"/>
            <ac:spMk id="4" creationId="{00000000-0000-0000-0000-000000000000}"/>
          </ac:spMkLst>
        </pc:spChg>
        <pc:spChg chg="mod">
          <ac:chgData name="Jonathan Briggs" userId="8b6e20b9-a797-4317-a18e-471fa8de306a" providerId="ADAL" clId="{D69D9A83-684F-4626-839B-BFAAAE283CA2}" dt="2026-10-08T20:53:36.739" v="1254" actId="6549"/>
          <ac:spMkLst>
            <pc:docMk/>
            <pc:sldMk cId="0" sldId="270"/>
            <ac:spMk id="8" creationId="{00000000-0000-0000-0000-000000000000}"/>
          </ac:spMkLst>
        </pc:spChg>
        <pc:spChg chg="add mod">
          <ac:chgData name="Jonathan Briggs" userId="8b6e20b9-a797-4317-a18e-471fa8de306a" providerId="ADAL" clId="{D69D9A83-684F-4626-839B-BFAAAE283CA2}" dt="2026-10-08T21:24:26.292" v="1952" actId="1076"/>
          <ac:spMkLst>
            <pc:docMk/>
            <pc:sldMk cId="0" sldId="270"/>
            <ac:spMk id="14" creationId="{BA7F56F5-6EFC-0EEB-49E8-EC39C7042134}"/>
          </ac:spMkLst>
        </pc:spChg>
        <pc:picChg chg="add mod">
          <ac:chgData name="Jonathan Briggs" userId="8b6e20b9-a797-4317-a18e-471fa8de306a" providerId="ADAL" clId="{D69D9A83-684F-4626-839B-BFAAAE283CA2}" dt="2026-10-08T21:23:58.037" v="1949" actId="14100"/>
          <ac:picMkLst>
            <pc:docMk/>
            <pc:sldMk cId="0" sldId="270"/>
            <ac:picMk id="12" creationId="{2D7F4AEE-BB50-7F30-8F8F-8B36B0A398A4}"/>
          </ac:picMkLst>
        </pc:picChg>
      </pc:sldChg>
      <pc:sldChg chg="modSp del mod">
        <pc:chgData name="Jonathan Briggs" userId="8b6e20b9-a797-4317-a18e-471fa8de306a" providerId="ADAL" clId="{D69D9A83-684F-4626-839B-BFAAAE283CA2}" dt="2026-10-08T21:55:57.969" v="1995"/>
        <pc:sldMkLst>
          <pc:docMk/>
          <pc:sldMk cId="0" sldId="271"/>
        </pc:sldMkLst>
        <pc:spChg chg="mod">
          <ac:chgData name="Jonathan Briggs" userId="8b6e20b9-a797-4317-a18e-471fa8de306a" providerId="ADAL" clId="{D69D9A83-684F-4626-839B-BFAAAE283CA2}" dt="2026-10-08T20:54:25.641" v="1334" actId="20577"/>
          <ac:spMkLst>
            <pc:docMk/>
            <pc:sldMk cId="0" sldId="271"/>
            <ac:spMk id="2" creationId="{00000000-0000-0000-0000-000000000000}"/>
          </ac:spMkLst>
        </pc:spChg>
        <pc:spChg chg="mod">
          <ac:chgData name="Jonathan Briggs" userId="8b6e20b9-a797-4317-a18e-471fa8de306a" providerId="ADAL" clId="{D69D9A83-684F-4626-839B-BFAAAE283CA2}" dt="2026-10-08T20:55:34.167" v="1497" actId="20577"/>
          <ac:spMkLst>
            <pc:docMk/>
            <pc:sldMk cId="0" sldId="271"/>
            <ac:spMk id="6" creationId="{00000000-0000-0000-0000-000000000000}"/>
          </ac:spMkLst>
        </pc:spChg>
        <pc:spChg chg="mod">
          <ac:chgData name="Jonathan Briggs" userId="8b6e20b9-a797-4317-a18e-471fa8de306a" providerId="ADAL" clId="{D69D9A83-684F-4626-839B-BFAAAE283CA2}" dt="2026-10-08T20:55:45.230" v="1508" actId="20577"/>
          <ac:spMkLst>
            <pc:docMk/>
            <pc:sldMk cId="0" sldId="271"/>
            <ac:spMk id="10" creationId="{00000000-0000-0000-0000-000000000000}"/>
          </ac:spMkLst>
        </pc:spChg>
        <pc:spChg chg="mod">
          <ac:chgData name="Jonathan Briggs" userId="8b6e20b9-a797-4317-a18e-471fa8de306a" providerId="ADAL" clId="{D69D9A83-684F-4626-839B-BFAAAE283CA2}" dt="2026-10-08T20:55:11.606" v="1446" actId="20577"/>
          <ac:spMkLst>
            <pc:docMk/>
            <pc:sldMk cId="0" sldId="271"/>
            <ac:spMk id="14" creationId="{00000000-0000-0000-0000-000000000000}"/>
          </ac:spMkLst>
        </pc:spChg>
      </pc:sldChg>
      <pc:sldChg chg="modSp del mod">
        <pc:chgData name="Jonathan Briggs" userId="8b6e20b9-a797-4317-a18e-471fa8de306a" providerId="ADAL" clId="{D69D9A83-684F-4626-839B-BFAAAE283CA2}" dt="2026-10-08T21:56:09.161" v="1999"/>
        <pc:sldMkLst>
          <pc:docMk/>
          <pc:sldMk cId="0" sldId="272"/>
        </pc:sldMkLst>
        <pc:spChg chg="mod">
          <ac:chgData name="Jonathan Briggs" userId="8b6e20b9-a797-4317-a18e-471fa8de306a" providerId="ADAL" clId="{D69D9A83-684F-4626-839B-BFAAAE283CA2}" dt="2026-10-08T20:58:18.285" v="1608" actId="20577"/>
          <ac:spMkLst>
            <pc:docMk/>
            <pc:sldMk cId="0" sldId="272"/>
            <ac:spMk id="2" creationId="{00000000-0000-0000-0000-000000000000}"/>
          </ac:spMkLst>
        </pc:spChg>
        <pc:spChg chg="mod">
          <ac:chgData name="Jonathan Briggs" userId="8b6e20b9-a797-4317-a18e-471fa8de306a" providerId="ADAL" clId="{D69D9A83-684F-4626-839B-BFAAAE283CA2}" dt="2026-10-08T20:59:14.295" v="1886" actId="20577"/>
          <ac:spMkLst>
            <pc:docMk/>
            <pc:sldMk cId="0" sldId="272"/>
            <ac:spMk id="4" creationId="{00000000-0000-0000-0000-000000000000}"/>
          </ac:spMkLst>
        </pc:spChg>
        <pc:spChg chg="mod">
          <ac:chgData name="Jonathan Briggs" userId="8b6e20b9-a797-4317-a18e-471fa8de306a" providerId="ADAL" clId="{D69D9A83-684F-4626-839B-BFAAAE283CA2}" dt="2026-10-08T20:57:51.618" v="1518" actId="6549"/>
          <ac:spMkLst>
            <pc:docMk/>
            <pc:sldMk cId="0" sldId="272"/>
            <ac:spMk id="8" creationId="{00000000-0000-0000-0000-000000000000}"/>
          </ac:spMkLst>
        </pc:spChg>
      </pc:sldChg>
      <pc:sldChg chg="modSp del mod">
        <pc:chgData name="Jonathan Briggs" userId="8b6e20b9-a797-4317-a18e-471fa8de306a" providerId="ADAL" clId="{D69D9A83-684F-4626-839B-BFAAAE283CA2}" dt="2026-10-08T21:55:08.514" v="1975"/>
        <pc:sldMkLst>
          <pc:docMk/>
          <pc:sldMk cId="0" sldId="273"/>
        </pc:sldMkLst>
        <pc:spChg chg="mod">
          <ac:chgData name="Jonathan Briggs" userId="8b6e20b9-a797-4317-a18e-471fa8de306a" providerId="ADAL" clId="{D69D9A83-684F-4626-839B-BFAAAE283CA2}" dt="2026-10-08T20:30:46.614" v="229" actId="20577"/>
          <ac:spMkLst>
            <pc:docMk/>
            <pc:sldMk cId="0" sldId="273"/>
            <ac:spMk id="8" creationId="{00000000-0000-0000-0000-000000000000}"/>
          </ac:spMkLst>
        </pc:spChg>
      </pc:sldChg>
      <pc:sldChg chg="modSp del mod">
        <pc:chgData name="Jonathan Briggs" userId="8b6e20b9-a797-4317-a18e-471fa8de306a" providerId="ADAL" clId="{D69D9A83-684F-4626-839B-BFAAAE283CA2}" dt="2026-10-08T21:56:03.885" v="1997"/>
        <pc:sldMkLst>
          <pc:docMk/>
          <pc:sldMk cId="0" sldId="274"/>
        </pc:sldMkLst>
        <pc:spChg chg="mod">
          <ac:chgData name="Jonathan Briggs" userId="8b6e20b9-a797-4317-a18e-471fa8de306a" providerId="ADAL" clId="{D69D9A83-684F-4626-839B-BFAAAE283CA2}" dt="2026-10-08T20:56:42.083" v="1517" actId="6549"/>
          <ac:spMkLst>
            <pc:docMk/>
            <pc:sldMk cId="0" sldId="274"/>
            <ac:spMk id="12" creationId="{00000000-0000-0000-0000-000000000000}"/>
          </ac:spMkLst>
        </pc:spChg>
      </pc:sldChg>
      <pc:sldChg chg="modSp del mod">
        <pc:chgData name="Jonathan Briggs" userId="8b6e20b9-a797-4317-a18e-471fa8de306a" providerId="ADAL" clId="{D69D9A83-684F-4626-839B-BFAAAE283CA2}" dt="2026-10-08T21:55:44.319" v="1989"/>
        <pc:sldMkLst>
          <pc:docMk/>
          <pc:sldMk cId="0" sldId="275"/>
        </pc:sldMkLst>
        <pc:spChg chg="mod">
          <ac:chgData name="Jonathan Briggs" userId="8b6e20b9-a797-4317-a18e-471fa8de306a" providerId="ADAL" clId="{D69D9A83-684F-4626-839B-BFAAAE283CA2}" dt="2026-10-08T20:47:04.442" v="964" actId="6549"/>
          <ac:spMkLst>
            <pc:docMk/>
            <pc:sldMk cId="0" sldId="275"/>
            <ac:spMk id="8" creationId="{00000000-0000-0000-0000-000000000000}"/>
          </ac:spMkLst>
        </pc:spChg>
        <pc:spChg chg="mod">
          <ac:chgData name="Jonathan Briggs" userId="8b6e20b9-a797-4317-a18e-471fa8de306a" providerId="ADAL" clId="{D69D9A83-684F-4626-839B-BFAAAE283CA2}" dt="2026-10-08T20:46:15.031" v="932" actId="21"/>
          <ac:spMkLst>
            <pc:docMk/>
            <pc:sldMk cId="0" sldId="275"/>
            <ac:spMk id="11" creationId="{00000000-0000-0000-0000-000000000000}"/>
          </ac:spMkLst>
        </pc:spChg>
      </pc:sldChg>
      <pc:sldChg chg="add del">
        <pc:chgData name="Jonathan Briggs" userId="8b6e20b9-a797-4317-a18e-471fa8de306a" providerId="ADAL" clId="{D69D9A83-684F-4626-839B-BFAAAE283CA2}" dt="2026-10-08T21:51:54.702" v="1959"/>
        <pc:sldMkLst>
          <pc:docMk/>
          <pc:sldMk cId="2274098098" sldId="276"/>
        </pc:sldMkLst>
      </pc:sldChg>
      <pc:sldChg chg="add del">
        <pc:chgData name="Jonathan Briggs" userId="8b6e20b9-a797-4317-a18e-471fa8de306a" providerId="ADAL" clId="{D69D9A83-684F-4626-839B-BFAAAE283CA2}" dt="2026-10-08T21:52:15.094" v="1961"/>
        <pc:sldMkLst>
          <pc:docMk/>
          <pc:sldMk cId="625576651" sldId="277"/>
        </pc:sldMkLst>
      </pc:sldChg>
      <pc:sldChg chg="add del">
        <pc:chgData name="Jonathan Briggs" userId="8b6e20b9-a797-4317-a18e-471fa8de306a" providerId="ADAL" clId="{D69D9A83-684F-4626-839B-BFAAAE283CA2}" dt="2026-10-08T21:54:40.258" v="1963"/>
        <pc:sldMkLst>
          <pc:docMk/>
          <pc:sldMk cId="2177978913" sldId="278"/>
        </pc:sldMkLst>
      </pc:sldChg>
      <pc:sldChg chg="add">
        <pc:chgData name="Jonathan Briggs" userId="8b6e20b9-a797-4317-a18e-471fa8de306a" providerId="ADAL" clId="{D69D9A83-684F-4626-839B-BFAAAE283CA2}" dt="2026-10-08T21:54:40.248" v="1962"/>
        <pc:sldMkLst>
          <pc:docMk/>
          <pc:sldMk cId="184993822" sldId="279"/>
        </pc:sldMkLst>
      </pc:sldChg>
      <pc:sldChg chg="add">
        <pc:chgData name="Jonathan Briggs" userId="8b6e20b9-a797-4317-a18e-471fa8de306a" providerId="ADAL" clId="{D69D9A83-684F-4626-839B-BFAAAE283CA2}" dt="2026-10-08T21:54:44.538" v="1964"/>
        <pc:sldMkLst>
          <pc:docMk/>
          <pc:sldMk cId="1366305003" sldId="280"/>
        </pc:sldMkLst>
      </pc:sldChg>
      <pc:sldChg chg="add">
        <pc:chgData name="Jonathan Briggs" userId="8b6e20b9-a797-4317-a18e-471fa8de306a" providerId="ADAL" clId="{D69D9A83-684F-4626-839B-BFAAAE283CA2}" dt="2026-10-08T21:54:49.404" v="1966"/>
        <pc:sldMkLst>
          <pc:docMk/>
          <pc:sldMk cId="3430487084" sldId="281"/>
        </pc:sldMkLst>
      </pc:sldChg>
      <pc:sldChg chg="add">
        <pc:chgData name="Jonathan Briggs" userId="8b6e20b9-a797-4317-a18e-471fa8de306a" providerId="ADAL" clId="{D69D9A83-684F-4626-839B-BFAAAE283CA2}" dt="2026-10-08T21:54:55.089" v="1968"/>
        <pc:sldMkLst>
          <pc:docMk/>
          <pc:sldMk cId="2317654607" sldId="282"/>
        </pc:sldMkLst>
      </pc:sldChg>
      <pc:sldChg chg="add">
        <pc:chgData name="Jonathan Briggs" userId="8b6e20b9-a797-4317-a18e-471fa8de306a" providerId="ADAL" clId="{D69D9A83-684F-4626-839B-BFAAAE283CA2}" dt="2026-10-08T21:54:59.736" v="1970"/>
        <pc:sldMkLst>
          <pc:docMk/>
          <pc:sldMk cId="2036401950" sldId="283"/>
        </pc:sldMkLst>
      </pc:sldChg>
      <pc:sldChg chg="add">
        <pc:chgData name="Jonathan Briggs" userId="8b6e20b9-a797-4317-a18e-471fa8de306a" providerId="ADAL" clId="{D69D9A83-684F-4626-839B-BFAAAE283CA2}" dt="2026-10-08T21:55:03.830" v="1972"/>
        <pc:sldMkLst>
          <pc:docMk/>
          <pc:sldMk cId="3894048377" sldId="284"/>
        </pc:sldMkLst>
      </pc:sldChg>
      <pc:sldChg chg="add">
        <pc:chgData name="Jonathan Briggs" userId="8b6e20b9-a797-4317-a18e-471fa8de306a" providerId="ADAL" clId="{D69D9A83-684F-4626-839B-BFAAAE283CA2}" dt="2026-10-08T21:55:08.501" v="1974"/>
        <pc:sldMkLst>
          <pc:docMk/>
          <pc:sldMk cId="101386678" sldId="285"/>
        </pc:sldMkLst>
      </pc:sldChg>
      <pc:sldChg chg="add">
        <pc:chgData name="Jonathan Briggs" userId="8b6e20b9-a797-4317-a18e-471fa8de306a" providerId="ADAL" clId="{D69D9A83-684F-4626-839B-BFAAAE283CA2}" dt="2026-10-08T21:55:14.130" v="1976"/>
        <pc:sldMkLst>
          <pc:docMk/>
          <pc:sldMk cId="974089202" sldId="286"/>
        </pc:sldMkLst>
      </pc:sldChg>
      <pc:sldChg chg="add">
        <pc:chgData name="Jonathan Briggs" userId="8b6e20b9-a797-4317-a18e-471fa8de306a" providerId="ADAL" clId="{D69D9A83-684F-4626-839B-BFAAAE283CA2}" dt="2026-10-08T21:55:17.687" v="1978"/>
        <pc:sldMkLst>
          <pc:docMk/>
          <pc:sldMk cId="1831540533" sldId="287"/>
        </pc:sldMkLst>
      </pc:sldChg>
      <pc:sldChg chg="add">
        <pc:chgData name="Jonathan Briggs" userId="8b6e20b9-a797-4317-a18e-471fa8de306a" providerId="ADAL" clId="{D69D9A83-684F-4626-839B-BFAAAE283CA2}" dt="2026-10-08T21:55:23.940" v="1980"/>
        <pc:sldMkLst>
          <pc:docMk/>
          <pc:sldMk cId="3121465969" sldId="288"/>
        </pc:sldMkLst>
      </pc:sldChg>
      <pc:sldChg chg="add">
        <pc:chgData name="Jonathan Briggs" userId="8b6e20b9-a797-4317-a18e-471fa8de306a" providerId="ADAL" clId="{D69D9A83-684F-4626-839B-BFAAAE283CA2}" dt="2026-10-08T21:55:28.602" v="1982"/>
        <pc:sldMkLst>
          <pc:docMk/>
          <pc:sldMk cId="2002152740" sldId="289"/>
        </pc:sldMkLst>
      </pc:sldChg>
      <pc:sldChg chg="add">
        <pc:chgData name="Jonathan Briggs" userId="8b6e20b9-a797-4317-a18e-471fa8de306a" providerId="ADAL" clId="{D69D9A83-684F-4626-839B-BFAAAE283CA2}" dt="2026-10-08T21:55:33.678" v="1984"/>
        <pc:sldMkLst>
          <pc:docMk/>
          <pc:sldMk cId="641070418" sldId="290"/>
        </pc:sldMkLst>
      </pc:sldChg>
      <pc:sldChg chg="add">
        <pc:chgData name="Jonathan Briggs" userId="8b6e20b9-a797-4317-a18e-471fa8de306a" providerId="ADAL" clId="{D69D9A83-684F-4626-839B-BFAAAE283CA2}" dt="2026-10-08T21:55:37.221" v="1986"/>
        <pc:sldMkLst>
          <pc:docMk/>
          <pc:sldMk cId="3543467690" sldId="291"/>
        </pc:sldMkLst>
      </pc:sldChg>
      <pc:sldChg chg="add">
        <pc:chgData name="Jonathan Briggs" userId="8b6e20b9-a797-4317-a18e-471fa8de306a" providerId="ADAL" clId="{D69D9A83-684F-4626-839B-BFAAAE283CA2}" dt="2026-10-08T21:55:44.277" v="1988"/>
        <pc:sldMkLst>
          <pc:docMk/>
          <pc:sldMk cId="2204867295" sldId="292"/>
        </pc:sldMkLst>
      </pc:sldChg>
      <pc:sldChg chg="add">
        <pc:chgData name="Jonathan Briggs" userId="8b6e20b9-a797-4317-a18e-471fa8de306a" providerId="ADAL" clId="{D69D9A83-684F-4626-839B-BFAAAE283CA2}" dt="2026-10-08T21:55:49.362" v="1990"/>
        <pc:sldMkLst>
          <pc:docMk/>
          <pc:sldMk cId="1512719148" sldId="293"/>
        </pc:sldMkLst>
      </pc:sldChg>
      <pc:sldChg chg="add">
        <pc:chgData name="Jonathan Briggs" userId="8b6e20b9-a797-4317-a18e-471fa8de306a" providerId="ADAL" clId="{D69D9A83-684F-4626-839B-BFAAAE283CA2}" dt="2026-10-08T21:55:54.114" v="1992"/>
        <pc:sldMkLst>
          <pc:docMk/>
          <pc:sldMk cId="2178340614" sldId="294"/>
        </pc:sldMkLst>
      </pc:sldChg>
      <pc:sldChg chg="add">
        <pc:chgData name="Jonathan Briggs" userId="8b6e20b9-a797-4317-a18e-471fa8de306a" providerId="ADAL" clId="{D69D9A83-684F-4626-839B-BFAAAE283CA2}" dt="2026-10-08T21:55:57.962" v="1994"/>
        <pc:sldMkLst>
          <pc:docMk/>
          <pc:sldMk cId="339724493" sldId="295"/>
        </pc:sldMkLst>
      </pc:sldChg>
      <pc:sldChg chg="add">
        <pc:chgData name="Jonathan Briggs" userId="8b6e20b9-a797-4317-a18e-471fa8de306a" providerId="ADAL" clId="{D69D9A83-684F-4626-839B-BFAAAE283CA2}" dt="2026-10-08T21:56:03.878" v="1996"/>
        <pc:sldMkLst>
          <pc:docMk/>
          <pc:sldMk cId="3465888921" sldId="296"/>
        </pc:sldMkLst>
      </pc:sldChg>
      <pc:sldChg chg="add">
        <pc:chgData name="Jonathan Briggs" userId="8b6e20b9-a797-4317-a18e-471fa8de306a" providerId="ADAL" clId="{D69D9A83-684F-4626-839B-BFAAAE283CA2}" dt="2026-10-08T21:56:09.154" v="1998"/>
        <pc:sldMkLst>
          <pc:docMk/>
          <pc:sldMk cId="626467478" sldId="29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6599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Ditch the Chat, Build the Workspace. Jonathan Briggs and Sam Uzwack, Eastside Preparatory School, NWAIS 2026.</a:t>
            </a:r>
          </a:p>
          <a:p>
            <a:r>
              <a:rPr lang="en-US" dirty="0"/>
              <a:t>This session is about the difference between talking to AI and working with it: moving recurring, institutional work out of disposable chat threads and into a persistent workspace where context accumulates.</a:t>
            </a:r>
          </a:p>
          <a:p>
            <a:r>
              <a:rPr lang="en-US" dirty="0"/>
              <a:t>We opened by seating people according to their total time spent with AI to date, so each table brought together people with similar experience.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us use AI in a chat window, and every chat starts cold. The tool knows little about our school, our role, or how we like to work, so we re-paste the same context and re-explain the same constraints each time.</a:t>
            </a:r>
          </a:p>
          <a:p>
            <a:r>
              <a:rPr lang="en-US" dirty="0"/>
              <a:t>The problem isn't chat itself. It's that the container forgets. The thinking never compounds, and unrelated work bleeds together in the same thread.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it useful to think about AI use as four levels, each containing the ones before it.</a:t>
            </a:r>
          </a:p>
          <a:p>
            <a:r>
              <a:rPr lang="en-US" dirty="0"/>
              <a:t>Level 1 treats AI like a search engine: one question, one answer. Level 2 treats it as a thinking partner, where you give context, state your intent, and correct the result. Level 3, the focus of this session, puts AI inside a workspace where it reads your accumulated thinking, resources, processes, and constraints and builds from them.</a:t>
            </a:r>
          </a:p>
          <a:p>
            <a:r>
              <a:rPr lang="en-US" dirty="0"/>
              <a:t>Level 4 is AI acting on your behalf through agents. It's useful and it's where things are heading, but it raises the stakes on staying responsible for the work, so we deliberately left it out of scope today.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summer we proposed seven revisions to our school's AI Approach. Rather than holding a meeting where the loudest voice sets the tone, we gave each senior leader a zip file. Inside was a set of instructions telling an AI how to interview them theme by theme, collect a fist-to-five rating, and record their reasoning in their own words. A second set of instructions told an agent how to read all the responses back together.</a:t>
            </a:r>
          </a:p>
          <a:p>
            <a:r>
              <a:rPr lang="en-US" dirty="0"/>
              <a:t>The two rows of ratings show why this matters. Both average 3.0, but one is consensus and the other is a split worth talking about. A chat summary would report 3.0 both times. Our instructions require the opposite: report the spread, flag the split, and keep every well-argued objection in the person's own words.</a:t>
            </a:r>
          </a:p>
          <a:p>
            <a:r>
              <a:rPr lang="en-US" dirty="0"/>
              <a:t>The workspace isn't where we got the answer. It's where we wrote down what we refuse to lose.</a:t>
            </a:r>
          </a:p>
          <a:p>
            <a:r>
              <a:rPr lang="en-US" dirty="0"/>
              <a:t>The ratings shown are illustrative. The revision is still in process, so no real responses are included.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working discipline that makes level 2 and above pay off: give context, state your intent, and correct the draft. A workspace is this loop made durable. Context stops being something you re-type, and corrections stop disappearing when the window closes.</a:t>
            </a:r>
          </a:p>
          <a:p>
            <a:r>
              <a:rPr lang="en-US" dirty="0"/>
              <a:t>The most important move is in the third step. When you fix a draft, ask why. "I cut that because we never promise outcomes to parents" is a rule you may have applied for years without ever writing it down. Write it into the workspace and the next draft starts from it. Over time, the workspace holds your tacit judgment, not just your files.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has its place. Chat is right when you need a fast answer. A workspace suits the slower, accumulating work that institutional problems need: the files persist, agents can read across your thinking, the work improves over time, and every claim can point back to its source.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In the session we ran the same prompt twice with the same model: once in a fresh chat with nothing loaded, and once inside our workspace. We chose a prompt every school leader has received, a parent asking whether their child can use AI on essays.</a:t>
            </a:r>
          </a:p>
          <a:p>
            <a:r>
              <a:rPr lang="en-US" dirty="0"/>
              <a:t>The fresh chat gave a polite, careful answer that could have come from any school, and it either invented a policy or hedged everything. The workspace answer used our handbook in our own language, knew which questions were decided and which were still open, and pointed to the notes it drew on.</a:t>
            </a:r>
          </a:p>
          <a:p>
            <a:r>
              <a:rPr lang="en-US" dirty="0"/>
              <a:t>Yes, the comparison is unfair. The workspace has a year of notes behind it. That's the point.</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principle runs through the whole session. Working in a workspace is what lets you use more AI while staying more accountable, not less.</a:t>
            </a:r>
          </a:p>
          <a:p>
            <a:r>
              <a:rPr lang="en-US" dirty="0"/>
              <a:t>Every claim should point to the note or record it rests on, because fluent output isn't the same as true output. When the output is wrong, fix the file it came from rather than arguing with the chat, and write down the rule the fix revealed. The system can hold the full shape of your thinking, but the decision is still yours to make.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examples that follow are working systems we built and use at Eastside Prep, not demos built for a conference.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first example is a thinking workspace that holds a year of thinking about school and AI. Artifacts go in whole: chat exports, surveys, our AI Approach, interviews, and articles. The AI breaks each artifact into small, single-idea notes, and every note records the artifact it came from. It also keeps a map of which ideas agree, which conflict, and which are non-negotiable, such as the school mission. Retired ideas stay in the workspace along with the reason they were retired, so you can see how your thinking has changed.</a:t>
            </a:r>
          </a:p>
          <a:p>
            <a:r>
              <a:rPr lang="en-US" dirty="0"/>
              <a:t>Then you can ask it questions grounded in your own thinking rather than the internet's, such as "Where have I changed my mind this year, and what changed it?" or "What's the strongest argument against my own position?" The answers point back to specific notes and their sources, so they can be checked.</a:t>
            </a:r>
          </a:p>
          <a:p>
            <a:r>
              <a:rPr lang="en-US" dirty="0"/>
              <a:t>The first batch of notes came from exporting a year of chat history and having the AI break it into notes using rules we wrote; none were typed by hand. Not everything is traceable. Some ideas came from conversations that were never saved, and the workspace says so. That gap is its own lesson in why keeping the original artifacts matters.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different kind of workspace: production rather than thinking. The math department's placement process runs on actions named the way the department actually talks, such as "run placements" and "tune the model." The placement rules live in an editable configuration file rather than a vendor's black box or one person's head.</a:t>
            </a:r>
          </a:p>
          <a:p>
            <a:r>
              <a:rPr lang="en-US" dirty="0"/>
              <a:t>When a placement looks wrong, the team changes the file and runs it again. Nobody argues with the AI; they edit the rules, and the judgment stays human and written down. We treat it as a useful test alongside human review, not a replacement for it (yet).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don't have to build or maintain a note system yourself. You declare once how your work works: what counts, what to keep, and how you'd file it. Then you think out loud, add artifacts, and let the AI split conversations and documents into small ideas, each linked to its source.</a:t>
            </a:r>
          </a:p>
          <a:p>
            <a:r>
              <a:rPr lang="en-US" dirty="0"/>
              <a:t>You keep both the original document and the ideas derived from it. The notes aren't the product. They're the AI's reading of what you thought, kept so you can check it. If a note gets you wrong, fix the note, or better, fix the rule that produced it. Your job is to talk and occasionally audit, not to maintain a filing system by hand.</a:t>
            </a:r>
          </a:p>
          <a:p>
            <a:r>
              <a:rPr lang="en-US" dirty="0"/>
              <a:t>It also helps to keep separate workspaces for separate kinds of work, so the context from one doesn't bleed into another.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rest of the session is hands-on. Each participant sketches a starter workspace for one piece of their own thinking.</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Most people can't name a workspace-shaped problem cold, but they recognize the signs right away. The clearest is the third-time rule: if you've explained something to an AI, or to a colleague, three times, it wants a permanent home. Other signs include input that comes from many people or over many months, disagreement that's worth keeping, judgment you apply but have never written down, and work where someone will later ask how you decided.</a:t>
            </a:r>
          </a:p>
          <a:p>
            <a:r>
              <a:rPr lang="en-US" dirty="0"/>
              <a:t>The right column is meant as permission, not a menu. The first four are real Eastside Prep workspaces. The classroom ideas don't require student names: file de-identified work using initials or numbers in a school-managed account, and follow your school's policies on protected information. The last idea is worth a closer look. When students build a workspace and submit it with an assignment, the archive offers evidence of authorship that a final product alone can't.</a:t>
            </a:r>
          </a:p>
          <a:p>
            <a:r>
              <a:rPr lang="en-US" dirty="0"/>
              <a:t>For a one-off answer, a quick email, or a fact you need right now, chat is fine.</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workspace has four parts, and you only write one of them. The "how it works" file holds your judgment: what counts as a note, what to keep, what to ignore, and how things connect. It grows as you correct the AI, because every correction surfaces a rule (see slide 5). Artifacts are the original conversations and documents. Atomic notes are derived by the AI, each linked to its artifact. The index is the map, and the AI keeps it current.</a:t>
            </a:r>
          </a:p>
          <a:p>
            <a:r>
              <a:rPr lang="en-US" dirty="0"/>
              <a:t>The filing-cabinet test is how you write the "how it works" file. It turns an abstract question about structure into a concrete one anyone can answer about their own work: if you managed this with index cards, what would go on each card, and how would you organize the folders? Tell the AI that, and let it fill the cards and file them.</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spent 15 minutes sketching a starter workspace, using the resources at the course link on this slide.</a:t>
            </a:r>
          </a:p>
          <a:p>
            <a:r>
              <a:rPr lang="en-US" dirty="0"/>
              <a:t>The goal is a beginning, not a finished system: a short written set of rules and one real conversation you'll have the AI file this week. Avoid the pull toward designing the perfect structure up front. If you get stuck on the filing-cabinet test, ask yourself what a new colleague who inherited this work would need on each card. Nobody should be writing notes by hand; that's the AI's job.</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table talked through three questions about the workspace they sketched: what problem it's meant to solve, which artifacts go into it, and what they hope it will do for them. A few builds from different domains were then shared with the whole room.</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dirty="0"/>
              <a:t>A workspace is useful because it narrows. Your context, your standards, and your past decisions shape every answer. That same narrowing is the risk. Stay narrow most of the time, and go wide on purpose when you're brainstorming or stress-testing a plan you're attached to, either with a fresh chat that has none of your files or by asking the workspace to argue the other side.</a:t>
            </a:r>
          </a:p>
          <a:p>
            <a:r>
              <a:rPr lang="en-US" dirty="0"/>
              <a:t>A true story from preparing this session: when we asked our workspace for an agenda, it defended the deck we'd already built. A blank chat with no context proposed the side-by-side demo on slide 7. Neither was wrong. They were doing different jobs.</a:t>
            </a:r>
          </a:p>
          <a:p>
            <a:r>
              <a:rPr lang="en-US" dirty="0"/>
              <a:t>These systems remember well and forget badly. A note about a plan you dropped, a role someone has left, or a position you've changed will keep shaping answers until you retire it. Put a recurring review on your calendar: open the "how it works" file and the index, and ask whether they still describe you. The notes are the AI's interpretation of your thinking, and left unaudited, that interpretation becomes the ground truth every future draft builds on. Knowing which mode you're in is a judgment you make, not something the tool decides.</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haven't found the optimal way to do this yet, and you likely won't get it right the first time either. That's fine. Sharing what we try is how we all learn.</a:t>
            </a:r>
          </a:p>
          <a:p>
            <a:r>
              <a:rPr lang="en-US" dirty="0"/>
              <a:t>Two habits apply at every level of AI use: Context, Intent, Correct, the loop that turns a draft into durable judgment; and you stay responsible for your work, keeping the judgment human and checkable. That second habit is also what makes level 4, AI acting on your behalf, safe to approach when the time comes.</a:t>
            </a:r>
          </a:p>
          <a:p>
            <a:r>
              <a:rPr lang="en-US" dirty="0"/>
              <a:t>The starter materials come in two forms. The skill is a zip file: in Claude, go to Customize &gt; Skills &gt; Upload a skill (code execution must be turned on under Settings &gt; Capabilities). The paste-in prompt version works in Copilot, Gemini, NotebookLM, or any chat tool.</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61"/>
        </a:solidFill>
        <a:effectLst/>
      </p:bgPr>
    </p:bg>
    <p:spTree>
      <p:nvGrpSpPr>
        <p:cNvPr id="1" name=""/>
        <p:cNvGrpSpPr/>
        <p:nvPr/>
      </p:nvGrpSpPr>
      <p:grpSpPr>
        <a:xfrm>
          <a:off x="0" y="0"/>
          <a:ext cx="0" cy="0"/>
          <a:chOff x="0" y="0"/>
          <a:chExt cx="0" cy="0"/>
        </a:xfrm>
      </p:grpSpPr>
      <p:sp>
        <p:nvSpPr>
          <p:cNvPr id="5" name="Text 3"/>
          <p:cNvSpPr txBox="1"/>
          <p:nvPr/>
        </p:nvSpPr>
        <p:spPr>
          <a:xfrm>
            <a:off x="777240" y="1600200"/>
            <a:ext cx="7315200" cy="365760"/>
          </a:xfrm>
          <a:prstGeom prst="rect">
            <a:avLst/>
          </a:prstGeom>
          <a:noFill/>
          <a:ln/>
        </p:spPr>
        <p:txBody>
          <a:bodyPr wrap="square" lIns="0" tIns="0" rIns="0" bIns="0" rtlCol="0" anchor="ctr"/>
          <a:lstStyle/>
          <a:p>
            <a:pPr marL="0" indent="0">
              <a:buNone/>
            </a:pPr>
            <a:r>
              <a:rPr lang="en-US" sz="1400" b="1" kern="0" spc="300" dirty="0">
                <a:solidFill>
                  <a:srgbClr val="F0B300"/>
                </a:solidFill>
                <a:latin typeface="Gill Sans MT" pitchFamily="34" charset="0"/>
                <a:ea typeface="Gill Sans MT" pitchFamily="34" charset="-122"/>
                <a:cs typeface="Gill Sans MT" pitchFamily="34" charset="-120"/>
              </a:rPr>
              <a:t>NWAIS 2026</a:t>
            </a:r>
            <a:endParaRPr lang="en-US" sz="1400" dirty="0"/>
          </a:p>
        </p:txBody>
      </p:sp>
      <p:sp>
        <p:nvSpPr>
          <p:cNvPr id="6" name="Text 4"/>
          <p:cNvSpPr txBox="1"/>
          <p:nvPr/>
        </p:nvSpPr>
        <p:spPr>
          <a:xfrm>
            <a:off x="731520" y="2011680"/>
            <a:ext cx="6350000" cy="2011680"/>
          </a:xfrm>
          <a:prstGeom prst="rect">
            <a:avLst/>
          </a:prstGeom>
          <a:noFill/>
          <a:ln/>
        </p:spPr>
        <p:txBody>
          <a:bodyPr wrap="square" lIns="0" tIns="0" rIns="0" bIns="0" rtlCol="0" anchor="ctr"/>
          <a:lstStyle/>
          <a:p>
            <a:pPr marL="0" indent="0">
              <a:lnSpc>
                <a:spcPct val="98000"/>
              </a:lnSpc>
              <a:buNone/>
            </a:pPr>
            <a:r>
              <a:rPr lang="en-US" sz="4800" b="1" dirty="0">
                <a:solidFill>
                  <a:srgbClr val="FFFFFF"/>
                </a:solidFill>
                <a:latin typeface="Gill Sans MT" pitchFamily="34" charset="0"/>
                <a:ea typeface="Gill Sans MT" pitchFamily="34" charset="-122"/>
                <a:cs typeface="Gill Sans MT" pitchFamily="34" charset="-120"/>
              </a:rPr>
              <a:t>Ditch the Chat,</a:t>
            </a:r>
            <a:endParaRPr lang="en-US" sz="4800" dirty="0"/>
          </a:p>
          <a:p>
            <a:pPr marL="0" indent="0">
              <a:lnSpc>
                <a:spcPct val="98000"/>
              </a:lnSpc>
              <a:buNone/>
            </a:pPr>
            <a:r>
              <a:rPr lang="en-US" sz="4800" b="1" dirty="0">
                <a:solidFill>
                  <a:srgbClr val="FFFFFF"/>
                </a:solidFill>
                <a:latin typeface="Gill Sans MT" pitchFamily="34" charset="0"/>
                <a:ea typeface="Gill Sans MT" pitchFamily="34" charset="-122"/>
                <a:cs typeface="Gill Sans MT" pitchFamily="34" charset="-120"/>
              </a:rPr>
              <a:t>Build the Workspace</a:t>
            </a:r>
            <a:endParaRPr lang="en-US" sz="4800" dirty="0"/>
          </a:p>
        </p:txBody>
      </p:sp>
      <p:sp>
        <p:nvSpPr>
          <p:cNvPr id="7" name="Text 5"/>
          <p:cNvSpPr txBox="1"/>
          <p:nvPr/>
        </p:nvSpPr>
        <p:spPr>
          <a:xfrm>
            <a:off x="777240" y="4343400"/>
            <a:ext cx="6350000" cy="640080"/>
          </a:xfrm>
          <a:prstGeom prst="rect">
            <a:avLst/>
          </a:prstGeom>
          <a:noFill/>
          <a:ln/>
        </p:spPr>
        <p:txBody>
          <a:bodyPr wrap="square" lIns="0" tIns="0" rIns="0" bIns="0" rtlCol="0" anchor="ctr"/>
          <a:lstStyle/>
          <a:p>
            <a:pPr marL="0" indent="0">
              <a:buNone/>
            </a:pPr>
            <a:r>
              <a:rPr lang="en-US" sz="2200" i="1" dirty="0">
                <a:solidFill>
                  <a:srgbClr val="E2E5E9"/>
                </a:solidFill>
                <a:latin typeface="Gill Sans MT" pitchFamily="34" charset="0"/>
                <a:ea typeface="Gill Sans MT" pitchFamily="34" charset="-122"/>
                <a:cs typeface="Gill Sans MT" pitchFamily="34" charset="-120"/>
              </a:rPr>
              <a:t>Working with AI vs. talking to it</a:t>
            </a:r>
            <a:endParaRPr lang="en-US" sz="2200" dirty="0"/>
          </a:p>
        </p:txBody>
      </p:sp>
      <p:sp>
        <p:nvSpPr>
          <p:cNvPr id="8" name="Text 6"/>
          <p:cNvSpPr txBox="1"/>
          <p:nvPr/>
        </p:nvSpPr>
        <p:spPr>
          <a:xfrm>
            <a:off x="777240" y="5897880"/>
            <a:ext cx="10058400" cy="457200"/>
          </a:xfrm>
          <a:prstGeom prst="rect">
            <a:avLst/>
          </a:prstGeom>
          <a:noFill/>
          <a:ln/>
        </p:spPr>
        <p:txBody>
          <a:bodyPr wrap="square" lIns="0" tIns="0" rIns="0" bIns="0" rtlCol="0" anchor="ctr"/>
          <a:lstStyle/>
          <a:p>
            <a:pPr marL="0" indent="0">
              <a:buNone/>
            </a:pPr>
            <a:r>
              <a:rPr lang="en-US" sz="1500" dirty="0">
                <a:solidFill>
                  <a:srgbClr val="E2E5E9"/>
                </a:solidFill>
                <a:latin typeface="Gill Sans MT" pitchFamily="34" charset="0"/>
                <a:ea typeface="Gill Sans MT" pitchFamily="34" charset="-122"/>
                <a:cs typeface="Gill Sans MT" pitchFamily="34" charset="-120"/>
              </a:rPr>
              <a:t>Jonathan Briggs  ·  Sam Uzwack      Eastside Preparatory School</a:t>
            </a:r>
            <a:endParaRPr lang="en-US" sz="1500" dirty="0"/>
          </a:p>
        </p:txBody>
      </p:sp>
      <p:pic>
        <p:nvPicPr>
          <p:cNvPr id="9" name="Picture 8" descr="image1.png"/>
          <p:cNvPicPr>
            <a:picLocks noChangeAspect="1"/>
          </p:cNvPicPr>
          <p:nvPr/>
        </p:nvPicPr>
        <p:blipFill>
          <a:blip r:embed="rId3"/>
          <a:stretch>
            <a:fillRect/>
          </a:stretch>
        </p:blipFill>
        <p:spPr>
          <a:xfrm>
            <a:off x="9128760" y="640080"/>
            <a:ext cx="2286000" cy="1380465"/>
          </a:xfrm>
          <a:prstGeom prst="rect">
            <a:avLst/>
          </a:prstGeom>
        </p:spPr>
      </p:pic>
      <p:sp>
        <p:nvSpPr>
          <p:cNvPr id="100" name="Seating Panel"/>
          <p:cNvSpPr/>
          <p:nvPr/>
        </p:nvSpPr>
        <p:spPr>
          <a:xfrm>
            <a:off x="7366000" y="2362200"/>
            <a:ext cx="4064000" cy="3200400"/>
          </a:xfrm>
          <a:prstGeom prst="rect">
            <a:avLst/>
          </a:prstGeom>
          <a:solidFill>
            <a:srgbClr val="FFFFFF">
              <a:alpha val="8000"/>
            </a:srgbClr>
          </a:solidFill>
          <a:ln>
            <a:noFill/>
          </a:ln>
        </p:spPr>
        <p:txBody>
          <a:bodyPr/>
          <a:lstStyle/>
          <a:p>
            <a:endParaRPr lang="en-US"/>
          </a:p>
        </p:txBody>
      </p:sp>
      <p:sp>
        <p:nvSpPr>
          <p:cNvPr id="101" name="Seating Heading"/>
          <p:cNvSpPr txBox="1"/>
          <p:nvPr/>
        </p:nvSpPr>
        <p:spPr>
          <a:xfrm>
            <a:off x="7620000" y="2565400"/>
            <a:ext cx="3556000" cy="939800"/>
          </a:xfrm>
          <a:prstGeom prst="rect">
            <a:avLst/>
          </a:prstGeom>
          <a:noFill/>
          <a:ln>
            <a:noFill/>
          </a:ln>
        </p:spPr>
        <p:txBody>
          <a:bodyPr wrap="square" lIns="0" tIns="0" rIns="0" bIns="0" anchor="t">
            <a:noAutofit/>
          </a:bodyPr>
          <a:lstStyle/>
          <a:p>
            <a:pPr marL="0" indent="0">
              <a:buNone/>
            </a:pPr>
            <a:r>
              <a:rPr lang="en-US" sz="1400" b="1" spc="300" dirty="0">
                <a:solidFill>
                  <a:srgbClr val="F0B300"/>
                </a:solidFill>
                <a:latin typeface="Gill Sans MT" pitchFamily="34" charset="0"/>
                <a:ea typeface="Gill Sans MT" pitchFamily="34" charset="-122"/>
                <a:cs typeface="Gill Sans MT" pitchFamily="34" charset="-120"/>
              </a:rPr>
              <a:t>FIND YOUR TABLE</a:t>
            </a:r>
          </a:p>
          <a:p>
            <a:pPr marL="0" indent="0">
              <a:spcBef>
                <a:spcPts val="600"/>
              </a:spcBef>
              <a:buNone/>
            </a:pPr>
            <a:r>
              <a:rPr lang="en-US" sz="1800" dirty="0">
                <a:solidFill>
                  <a:srgbClr val="E2E5E9"/>
                </a:solidFill>
                <a:latin typeface="Gill Sans MT" pitchFamily="34" charset="0"/>
                <a:ea typeface="Gill Sans MT" pitchFamily="34" charset="-122"/>
                <a:cs typeface="Gill Sans MT" pitchFamily="34" charset="-120"/>
              </a:rPr>
              <a:t>Sit by your total time</a:t>
            </a:r>
            <a:br>
              <a:rPr lang="en-US" sz="1800" dirty="0">
                <a:solidFill>
                  <a:srgbClr val="E2E5E9"/>
                </a:solidFill>
                <a:latin typeface="Gill Sans MT" pitchFamily="34" charset="0"/>
                <a:ea typeface="Gill Sans MT" pitchFamily="34" charset="-122"/>
                <a:cs typeface="Gill Sans MT" pitchFamily="34" charset="-120"/>
              </a:rPr>
            </a:br>
            <a:r>
              <a:rPr lang="en-US" sz="1800" dirty="0">
                <a:solidFill>
                  <a:srgbClr val="E2E5E9"/>
                </a:solidFill>
                <a:latin typeface="Gill Sans MT" pitchFamily="34" charset="0"/>
                <a:ea typeface="Gill Sans MT" pitchFamily="34" charset="-122"/>
                <a:cs typeface="Gill Sans MT" pitchFamily="34" charset="-120"/>
              </a:rPr>
              <a:t>spent with AI to date</a:t>
            </a:r>
          </a:p>
        </p:txBody>
      </p:sp>
      <p:sp>
        <p:nvSpPr>
          <p:cNvPr id="102" name="Seating Rule 1"/>
          <p:cNvSpPr/>
          <p:nvPr/>
        </p:nvSpPr>
        <p:spPr>
          <a:xfrm>
            <a:off x="7620000" y="3632200"/>
            <a:ext cx="3556000" cy="9525"/>
          </a:xfrm>
          <a:prstGeom prst="rect">
            <a:avLst/>
          </a:prstGeom>
          <a:solidFill>
            <a:srgbClr val="FFFFFF">
              <a:alpha val="30000"/>
            </a:srgbClr>
          </a:solidFill>
          <a:ln>
            <a:noFill/>
          </a:ln>
        </p:spPr>
        <p:txBody>
          <a:bodyPr/>
          <a:lstStyle/>
          <a:p>
            <a:endParaRPr lang="en-US"/>
          </a:p>
        </p:txBody>
      </p:sp>
      <p:sp>
        <p:nvSpPr>
          <p:cNvPr id="103" name="Seating Row 1"/>
          <p:cNvSpPr txBox="1"/>
          <p:nvPr/>
        </p:nvSpPr>
        <p:spPr>
          <a:xfrm>
            <a:off x="7620000" y="3644900"/>
            <a:ext cx="3556000" cy="469900"/>
          </a:xfrm>
          <a:prstGeom prst="rect">
            <a:avLst/>
          </a:prstGeom>
          <a:noFill/>
          <a:ln>
            <a:noFill/>
          </a:ln>
        </p:spPr>
        <p:txBody>
          <a:bodyPr wrap="square" lIns="0" tIns="0" rIns="0" bIns="0" anchor="ctr">
            <a:noAutofit/>
          </a:bodyPr>
          <a:lstStyle/>
          <a:p>
            <a:pPr marL="0" indent="0">
              <a:buNone/>
            </a:pPr>
            <a:r>
              <a:rPr lang="en-US" sz="2400" b="1" dirty="0">
                <a:solidFill>
                  <a:srgbClr val="FFFFFF"/>
                </a:solidFill>
                <a:latin typeface="Gill Sans MT" pitchFamily="34" charset="0"/>
                <a:ea typeface="Gill Sans MT" pitchFamily="34" charset="-122"/>
                <a:cs typeface="Gill Sans MT" pitchFamily="34" charset="-120"/>
              </a:rPr>
              <a:t>&lt; 10 hours</a:t>
            </a:r>
          </a:p>
        </p:txBody>
      </p:sp>
      <p:sp>
        <p:nvSpPr>
          <p:cNvPr id="104" name="Seating Rule 2"/>
          <p:cNvSpPr/>
          <p:nvPr/>
        </p:nvSpPr>
        <p:spPr>
          <a:xfrm>
            <a:off x="7620000" y="4114800"/>
            <a:ext cx="3556000" cy="9525"/>
          </a:xfrm>
          <a:prstGeom prst="rect">
            <a:avLst/>
          </a:prstGeom>
          <a:solidFill>
            <a:srgbClr val="FFFFFF">
              <a:alpha val="30000"/>
            </a:srgbClr>
          </a:solidFill>
          <a:ln>
            <a:noFill/>
          </a:ln>
        </p:spPr>
        <p:txBody>
          <a:bodyPr/>
          <a:lstStyle/>
          <a:p>
            <a:endParaRPr lang="en-US"/>
          </a:p>
        </p:txBody>
      </p:sp>
      <p:sp>
        <p:nvSpPr>
          <p:cNvPr id="105" name="Seating Row 2"/>
          <p:cNvSpPr txBox="1"/>
          <p:nvPr/>
        </p:nvSpPr>
        <p:spPr>
          <a:xfrm>
            <a:off x="7620000" y="4127500"/>
            <a:ext cx="3556000" cy="469900"/>
          </a:xfrm>
          <a:prstGeom prst="rect">
            <a:avLst/>
          </a:prstGeom>
          <a:noFill/>
          <a:ln>
            <a:noFill/>
          </a:ln>
        </p:spPr>
        <p:txBody>
          <a:bodyPr wrap="square" lIns="0" tIns="0" rIns="0" bIns="0" anchor="ctr">
            <a:noAutofit/>
          </a:bodyPr>
          <a:lstStyle/>
          <a:p>
            <a:pPr marL="0" indent="0">
              <a:buNone/>
            </a:pPr>
            <a:r>
              <a:rPr lang="en-US" sz="2400" b="1" dirty="0">
                <a:solidFill>
                  <a:srgbClr val="FFFFFF"/>
                </a:solidFill>
                <a:latin typeface="Gill Sans MT" pitchFamily="34" charset="0"/>
                <a:ea typeface="Gill Sans MT" pitchFamily="34" charset="-122"/>
                <a:cs typeface="Gill Sans MT" pitchFamily="34" charset="-120"/>
              </a:rPr>
              <a:t>10–100 hours</a:t>
            </a:r>
          </a:p>
        </p:txBody>
      </p:sp>
      <p:sp>
        <p:nvSpPr>
          <p:cNvPr id="106" name="Seating Rule 3"/>
          <p:cNvSpPr/>
          <p:nvPr/>
        </p:nvSpPr>
        <p:spPr>
          <a:xfrm>
            <a:off x="7620000" y="4597400"/>
            <a:ext cx="3556000" cy="9525"/>
          </a:xfrm>
          <a:prstGeom prst="rect">
            <a:avLst/>
          </a:prstGeom>
          <a:solidFill>
            <a:srgbClr val="FFFFFF">
              <a:alpha val="30000"/>
            </a:srgbClr>
          </a:solidFill>
          <a:ln>
            <a:noFill/>
          </a:ln>
        </p:spPr>
        <p:txBody>
          <a:bodyPr/>
          <a:lstStyle/>
          <a:p>
            <a:endParaRPr lang="en-US"/>
          </a:p>
        </p:txBody>
      </p:sp>
      <p:sp>
        <p:nvSpPr>
          <p:cNvPr id="107" name="Seating Row 3"/>
          <p:cNvSpPr txBox="1"/>
          <p:nvPr/>
        </p:nvSpPr>
        <p:spPr>
          <a:xfrm>
            <a:off x="7620000" y="4610100"/>
            <a:ext cx="3556000" cy="469900"/>
          </a:xfrm>
          <a:prstGeom prst="rect">
            <a:avLst/>
          </a:prstGeom>
          <a:noFill/>
          <a:ln>
            <a:noFill/>
          </a:ln>
        </p:spPr>
        <p:txBody>
          <a:bodyPr wrap="square" lIns="0" tIns="0" rIns="0" bIns="0" anchor="ctr">
            <a:noAutofit/>
          </a:bodyPr>
          <a:lstStyle/>
          <a:p>
            <a:pPr marL="0" indent="0">
              <a:buNone/>
            </a:pPr>
            <a:r>
              <a:rPr lang="en-US" sz="2400" b="1" dirty="0">
                <a:solidFill>
                  <a:srgbClr val="FFFFFF"/>
                </a:solidFill>
                <a:latin typeface="Gill Sans MT" pitchFamily="34" charset="0"/>
                <a:ea typeface="Gill Sans MT" pitchFamily="34" charset="-122"/>
                <a:cs typeface="Gill Sans MT" pitchFamily="34" charset="-120"/>
              </a:rPr>
              <a:t>100–1,000 hours</a:t>
            </a:r>
          </a:p>
        </p:txBody>
      </p:sp>
      <p:sp>
        <p:nvSpPr>
          <p:cNvPr id="108" name="Seating Rule 4"/>
          <p:cNvSpPr/>
          <p:nvPr/>
        </p:nvSpPr>
        <p:spPr>
          <a:xfrm>
            <a:off x="7620000" y="5080000"/>
            <a:ext cx="3556000" cy="9525"/>
          </a:xfrm>
          <a:prstGeom prst="rect">
            <a:avLst/>
          </a:prstGeom>
          <a:solidFill>
            <a:srgbClr val="FFFFFF">
              <a:alpha val="30000"/>
            </a:srgbClr>
          </a:solidFill>
          <a:ln>
            <a:noFill/>
          </a:ln>
        </p:spPr>
        <p:txBody>
          <a:bodyPr/>
          <a:lstStyle/>
          <a:p>
            <a:endParaRPr lang="en-US"/>
          </a:p>
        </p:txBody>
      </p:sp>
      <p:sp>
        <p:nvSpPr>
          <p:cNvPr id="109" name="Seating Row 4"/>
          <p:cNvSpPr txBox="1"/>
          <p:nvPr/>
        </p:nvSpPr>
        <p:spPr>
          <a:xfrm>
            <a:off x="7620000" y="5092700"/>
            <a:ext cx="3556000" cy="469900"/>
          </a:xfrm>
          <a:prstGeom prst="rect">
            <a:avLst/>
          </a:prstGeom>
          <a:noFill/>
          <a:ln>
            <a:noFill/>
          </a:ln>
        </p:spPr>
        <p:txBody>
          <a:bodyPr wrap="square" lIns="0" tIns="0" rIns="0" bIns="0" anchor="ctr">
            <a:noAutofit/>
          </a:bodyPr>
          <a:lstStyle/>
          <a:p>
            <a:pPr marL="0" indent="0">
              <a:buNone/>
            </a:pPr>
            <a:r>
              <a:rPr lang="en-US" sz="2400" b="1" dirty="0">
                <a:solidFill>
                  <a:srgbClr val="FFFFFF"/>
                </a:solidFill>
                <a:latin typeface="Gill Sans MT" pitchFamily="34" charset="0"/>
                <a:ea typeface="Gill Sans MT" pitchFamily="34" charset="-122"/>
                <a:cs typeface="Gill Sans MT" pitchFamily="34" charset="-120"/>
              </a:rPr>
              <a:t>1,000+ hours</a:t>
            </a:r>
          </a:p>
        </p:txBody>
      </p:sp>
    </p:spTree>
    <p:extLst>
      <p:ext uri="{BB962C8B-B14F-4D97-AF65-F5344CB8AC3E}">
        <p14:creationId xmlns:p14="http://schemas.microsoft.com/office/powerpoint/2010/main" val="184993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Most AI use lives in chat</a:t>
            </a:r>
            <a:endParaRPr lang="en-US" sz="3000" dirty="0"/>
          </a:p>
        </p:txBody>
      </p:sp>
      <p:sp>
        <p:nvSpPr>
          <p:cNvPr id="3" name="Text 1"/>
          <p:cNvSpPr txBox="1"/>
          <p:nvPr/>
        </p:nvSpPr>
        <p:spPr>
          <a:xfrm>
            <a:off x="548640" y="1554480"/>
            <a:ext cx="6126480" cy="2926080"/>
          </a:xfrm>
          <a:prstGeom prst="rect">
            <a:avLst/>
          </a:prstGeom>
          <a:noFill/>
          <a:ln/>
        </p:spPr>
        <p:txBody>
          <a:bodyPr wrap="square" lIns="0" tIns="0" rIns="0" bIns="0" rtlCol="0" anchor="t"/>
          <a:lstStyle/>
          <a:p>
            <a:pPr marL="0" indent="0">
              <a:spcAft>
                <a:spcPts val="1000"/>
              </a:spcAft>
              <a:buNone/>
            </a:pPr>
            <a:r>
              <a:rPr lang="en-US" sz="2000" b="1" dirty="0">
                <a:solidFill>
                  <a:srgbClr val="002B61"/>
                </a:solidFill>
                <a:latin typeface="Gill Sans MT" pitchFamily="34" charset="0"/>
                <a:ea typeface="Gill Sans MT" pitchFamily="34" charset="-122"/>
                <a:cs typeface="Gill Sans MT" pitchFamily="34" charset="-120"/>
              </a:rPr>
              <a:t>Every conversation starts cold.</a:t>
            </a:r>
            <a:endParaRPr lang="en-US" sz="2000" dirty="0"/>
          </a:p>
          <a:p>
            <a:pPr marL="0" indent="0">
              <a:spcAft>
                <a:spcPts val="1000"/>
              </a:spcAft>
              <a:buNone/>
            </a:pPr>
            <a:r>
              <a:rPr lang="en-US" sz="1700" dirty="0">
                <a:solidFill>
                  <a:srgbClr val="5A6672"/>
                </a:solidFill>
                <a:latin typeface="Gill Sans MT" pitchFamily="34" charset="0"/>
                <a:ea typeface="Gill Sans MT" pitchFamily="34" charset="-122"/>
                <a:cs typeface="Gill Sans MT" pitchFamily="34" charset="-120"/>
              </a:rPr>
              <a:t>Limited accumulated knowledge about your school or your job — and only a little about how you like to work.</a:t>
            </a:r>
            <a:endParaRPr lang="en-US" sz="2000" dirty="0"/>
          </a:p>
          <a:p>
            <a:pPr marL="0" indent="0">
              <a:buNone/>
            </a:pPr>
            <a:r>
              <a:rPr lang="en-US" sz="1700" dirty="0">
                <a:solidFill>
                  <a:srgbClr val="5A6672"/>
                </a:solidFill>
                <a:latin typeface="Gill Sans MT" pitchFamily="34" charset="0"/>
                <a:ea typeface="Gill Sans MT" pitchFamily="34" charset="-122"/>
                <a:cs typeface="Gill Sans MT" pitchFamily="34" charset="-120"/>
              </a:rPr>
              <a:t>You re-paste the same context, re-explain the same constraints, and the thinking never compounds or the domains bleed into each other.</a:t>
            </a:r>
            <a:endParaRPr lang="en-US" sz="2000" dirty="0"/>
          </a:p>
        </p:txBody>
      </p:sp>
      <p:sp>
        <p:nvSpPr>
          <p:cNvPr id="4" name="Shape 2"/>
          <p:cNvSpPr/>
          <p:nvPr/>
        </p:nvSpPr>
        <p:spPr>
          <a:xfrm>
            <a:off x="7223760" y="1554480"/>
            <a:ext cx="4389120" cy="1143000"/>
          </a:xfrm>
          <a:prstGeom prst="roundRect">
            <a:avLst>
              <a:gd name="adj" fmla="val 7200"/>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5" name="Text 3"/>
          <p:cNvSpPr txBox="1"/>
          <p:nvPr/>
        </p:nvSpPr>
        <p:spPr>
          <a:xfrm>
            <a:off x="7498080" y="1719072"/>
            <a:ext cx="3840480" cy="365760"/>
          </a:xfrm>
          <a:prstGeom prst="rect">
            <a:avLst/>
          </a:prstGeom>
          <a:noFill/>
          <a:ln/>
        </p:spPr>
        <p:txBody>
          <a:bodyPr wrap="square" lIns="0" tIns="0" rIns="0" bIns="0" rtlCol="0" anchor="ctr"/>
          <a:lstStyle/>
          <a:p>
            <a:pPr marL="0" indent="0">
              <a:buNone/>
            </a:pPr>
            <a:r>
              <a:rPr lang="en-US" sz="1300" b="1" dirty="0">
                <a:solidFill>
                  <a:srgbClr val="5A6672"/>
                </a:solidFill>
                <a:latin typeface="Gill Sans MT" pitchFamily="34" charset="0"/>
                <a:ea typeface="Gill Sans MT" pitchFamily="34" charset="-122"/>
                <a:cs typeface="Gill Sans MT" pitchFamily="34" charset="-120"/>
              </a:rPr>
              <a:t>Monday — new chat</a:t>
            </a:r>
            <a:endParaRPr lang="en-US" sz="1300" dirty="0"/>
          </a:p>
        </p:txBody>
      </p:sp>
      <p:sp>
        <p:nvSpPr>
          <p:cNvPr id="6" name="Text 4"/>
          <p:cNvSpPr txBox="1"/>
          <p:nvPr/>
        </p:nvSpPr>
        <p:spPr>
          <a:xfrm>
            <a:off x="7498080" y="2084832"/>
            <a:ext cx="3840480" cy="502920"/>
          </a:xfrm>
          <a:prstGeom prst="rect">
            <a:avLst/>
          </a:prstGeom>
          <a:noFill/>
          <a:ln/>
        </p:spPr>
        <p:txBody>
          <a:bodyPr wrap="square" lIns="0" tIns="0" rIns="0" bIns="0" rtlCol="0" anchor="ctr"/>
          <a:lstStyle/>
          <a:p>
            <a:pPr marL="0" indent="0">
              <a:buNone/>
            </a:pPr>
            <a:r>
              <a:rPr lang="en-US" sz="1300" i="1" dirty="0">
                <a:solidFill>
                  <a:srgbClr val="5A6672"/>
                </a:solidFill>
                <a:latin typeface="Gill Sans MT" pitchFamily="34" charset="0"/>
                <a:ea typeface="Gill Sans MT" pitchFamily="34" charset="-122"/>
                <a:cs typeface="Gill Sans MT" pitchFamily="34" charset="-120"/>
              </a:rPr>
              <a:t>“First, some context about my school…”</a:t>
            </a:r>
            <a:endParaRPr lang="en-US" sz="1300" dirty="0"/>
          </a:p>
        </p:txBody>
      </p:sp>
      <p:sp>
        <p:nvSpPr>
          <p:cNvPr id="7" name="Shape 5"/>
          <p:cNvSpPr/>
          <p:nvPr/>
        </p:nvSpPr>
        <p:spPr>
          <a:xfrm>
            <a:off x="7223760" y="2971800"/>
            <a:ext cx="4389120" cy="1143000"/>
          </a:xfrm>
          <a:prstGeom prst="roundRect">
            <a:avLst>
              <a:gd name="adj" fmla="val 7200"/>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8" name="Text 6"/>
          <p:cNvSpPr txBox="1"/>
          <p:nvPr/>
        </p:nvSpPr>
        <p:spPr>
          <a:xfrm>
            <a:off x="7498080" y="3136392"/>
            <a:ext cx="3840480" cy="365760"/>
          </a:xfrm>
          <a:prstGeom prst="rect">
            <a:avLst/>
          </a:prstGeom>
          <a:noFill/>
          <a:ln/>
        </p:spPr>
        <p:txBody>
          <a:bodyPr wrap="square" lIns="0" tIns="0" rIns="0" bIns="0" rtlCol="0" anchor="ctr"/>
          <a:lstStyle/>
          <a:p>
            <a:pPr marL="0" indent="0">
              <a:buNone/>
            </a:pPr>
            <a:r>
              <a:rPr lang="en-US" sz="1300" b="1" dirty="0">
                <a:solidFill>
                  <a:srgbClr val="5A6672"/>
                </a:solidFill>
                <a:latin typeface="Gill Sans MT" pitchFamily="34" charset="0"/>
                <a:ea typeface="Gill Sans MT" pitchFamily="34" charset="-122"/>
                <a:cs typeface="Gill Sans MT" pitchFamily="34" charset="-120"/>
              </a:rPr>
              <a:t>Wednesday — new chat</a:t>
            </a:r>
            <a:endParaRPr lang="en-US" sz="1300" dirty="0"/>
          </a:p>
        </p:txBody>
      </p:sp>
      <p:sp>
        <p:nvSpPr>
          <p:cNvPr id="9" name="Text 7"/>
          <p:cNvSpPr txBox="1"/>
          <p:nvPr/>
        </p:nvSpPr>
        <p:spPr>
          <a:xfrm>
            <a:off x="7498080" y="3502152"/>
            <a:ext cx="3840480" cy="502920"/>
          </a:xfrm>
          <a:prstGeom prst="rect">
            <a:avLst/>
          </a:prstGeom>
          <a:noFill/>
          <a:ln/>
        </p:spPr>
        <p:txBody>
          <a:bodyPr wrap="square" lIns="0" tIns="0" rIns="0" bIns="0" rtlCol="0" anchor="ctr"/>
          <a:lstStyle/>
          <a:p>
            <a:pPr marL="0" indent="0">
              <a:buNone/>
            </a:pPr>
            <a:r>
              <a:rPr lang="en-US" sz="1300" i="1" dirty="0">
                <a:solidFill>
                  <a:srgbClr val="5A6672"/>
                </a:solidFill>
                <a:latin typeface="Gill Sans MT" pitchFamily="34" charset="0"/>
                <a:ea typeface="Gill Sans MT" pitchFamily="34" charset="-122"/>
                <a:cs typeface="Gill Sans MT" pitchFamily="34" charset="-120"/>
              </a:rPr>
              <a:t>“First, some context about my school…”</a:t>
            </a:r>
            <a:endParaRPr lang="en-US" sz="1300" dirty="0"/>
          </a:p>
        </p:txBody>
      </p:sp>
      <p:sp>
        <p:nvSpPr>
          <p:cNvPr id="10" name="Shape 8"/>
          <p:cNvSpPr/>
          <p:nvPr/>
        </p:nvSpPr>
        <p:spPr>
          <a:xfrm>
            <a:off x="7223760" y="4389120"/>
            <a:ext cx="4389120" cy="1143000"/>
          </a:xfrm>
          <a:prstGeom prst="roundRect">
            <a:avLst>
              <a:gd name="adj" fmla="val 7200"/>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11" name="Text 9"/>
          <p:cNvSpPr txBox="1"/>
          <p:nvPr/>
        </p:nvSpPr>
        <p:spPr>
          <a:xfrm>
            <a:off x="7498080" y="4553712"/>
            <a:ext cx="3840480" cy="365760"/>
          </a:xfrm>
          <a:prstGeom prst="rect">
            <a:avLst/>
          </a:prstGeom>
          <a:noFill/>
          <a:ln/>
        </p:spPr>
        <p:txBody>
          <a:bodyPr wrap="square" lIns="0" tIns="0" rIns="0" bIns="0" rtlCol="0" anchor="ctr"/>
          <a:lstStyle/>
          <a:p>
            <a:pPr marL="0" indent="0">
              <a:buNone/>
            </a:pPr>
            <a:r>
              <a:rPr lang="en-US" sz="1300" b="1" dirty="0">
                <a:solidFill>
                  <a:srgbClr val="5A6672"/>
                </a:solidFill>
                <a:latin typeface="Gill Sans MT" pitchFamily="34" charset="0"/>
                <a:ea typeface="Gill Sans MT" pitchFamily="34" charset="-122"/>
                <a:cs typeface="Gill Sans MT" pitchFamily="34" charset="-120"/>
              </a:rPr>
              <a:t>Friday — new chat</a:t>
            </a:r>
            <a:endParaRPr lang="en-US" sz="1300" dirty="0"/>
          </a:p>
        </p:txBody>
      </p:sp>
      <p:sp>
        <p:nvSpPr>
          <p:cNvPr id="12" name="Text 10"/>
          <p:cNvSpPr txBox="1"/>
          <p:nvPr/>
        </p:nvSpPr>
        <p:spPr>
          <a:xfrm>
            <a:off x="7498080" y="4919472"/>
            <a:ext cx="3840480" cy="502920"/>
          </a:xfrm>
          <a:prstGeom prst="rect">
            <a:avLst/>
          </a:prstGeom>
          <a:noFill/>
          <a:ln/>
        </p:spPr>
        <p:txBody>
          <a:bodyPr wrap="square" lIns="0" tIns="0" rIns="0" bIns="0" rtlCol="0" anchor="ctr"/>
          <a:lstStyle/>
          <a:p>
            <a:pPr marL="0" indent="0">
              <a:buNone/>
            </a:pPr>
            <a:r>
              <a:rPr lang="en-US" sz="1300" i="1" dirty="0">
                <a:solidFill>
                  <a:srgbClr val="5A6672"/>
                </a:solidFill>
                <a:latin typeface="Gill Sans MT" pitchFamily="34" charset="0"/>
                <a:ea typeface="Gill Sans MT" pitchFamily="34" charset="-122"/>
                <a:cs typeface="Gill Sans MT" pitchFamily="34" charset="-120"/>
              </a:rPr>
              <a:t>“First, some context about my school…”</a:t>
            </a:r>
            <a:endParaRPr lang="en-US" sz="1300" dirty="0"/>
          </a:p>
        </p:txBody>
      </p:sp>
      <p:sp>
        <p:nvSpPr>
          <p:cNvPr id="13" name="Text 11"/>
          <p:cNvSpPr txBox="1"/>
          <p:nvPr/>
        </p:nvSpPr>
        <p:spPr>
          <a:xfrm>
            <a:off x="7223760" y="5824728"/>
            <a:ext cx="4389120" cy="365760"/>
          </a:xfrm>
          <a:prstGeom prst="rect">
            <a:avLst/>
          </a:prstGeom>
          <a:noFill/>
          <a:ln/>
        </p:spPr>
        <p:txBody>
          <a:bodyPr wrap="square" lIns="0" tIns="0" rIns="0" bIns="0" rtlCol="0" anchor="ctr"/>
          <a:lstStyle/>
          <a:p>
            <a:pPr marL="0" indent="0" algn="ctr">
              <a:buNone/>
            </a:pPr>
            <a:r>
              <a:rPr lang="en-US" sz="1300" b="1" dirty="0">
                <a:solidFill>
                  <a:srgbClr val="002B61"/>
                </a:solidFill>
                <a:latin typeface="Gill Sans MT" pitchFamily="34" charset="0"/>
                <a:ea typeface="Gill Sans MT" pitchFamily="34" charset="-122"/>
                <a:cs typeface="Gill Sans MT" pitchFamily="34" charset="-120"/>
              </a:rPr>
              <a:t>Same cold start, every time.</a:t>
            </a:r>
            <a:endParaRPr lang="en-US" sz="1300" dirty="0"/>
          </a:p>
        </p:txBody>
      </p:sp>
      <p:sp>
        <p:nvSpPr>
          <p:cNvPr id="14" name="Text 12"/>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3   ·   Ditch the Chat, Build the Workspace   ·   NWAIS 2026</a:t>
            </a:r>
            <a:endParaRPr lang="en-US" sz="950" dirty="0"/>
          </a:p>
        </p:txBody>
      </p:sp>
      <p:pic>
        <p:nvPicPr>
          <p:cNvPr id="15" name="Picture 14" descr="image2.png"/>
          <p:cNvPicPr>
            <a:picLocks noChangeAspect="1"/>
          </p:cNvPicPr>
          <p:nvPr/>
        </p:nvPicPr>
        <p:blipFill>
          <a:blip r:embed="rId3"/>
          <a:stretch>
            <a:fillRect/>
          </a:stretch>
        </p:blipFill>
        <p:spPr>
          <a:xfrm>
            <a:off x="9421368" y="6433719"/>
            <a:ext cx="2221992" cy="290779"/>
          </a:xfrm>
          <a:prstGeom prst="rect">
            <a:avLst/>
          </a:prstGeom>
        </p:spPr>
      </p:pic>
    </p:spTree>
    <p:extLst>
      <p:ext uri="{BB962C8B-B14F-4D97-AF65-F5344CB8AC3E}">
        <p14:creationId xmlns:p14="http://schemas.microsoft.com/office/powerpoint/2010/main" val="1366305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A progression of AI use</a:t>
            </a:r>
            <a:endParaRPr lang="en-US" sz="3000" dirty="0"/>
          </a:p>
        </p:txBody>
      </p:sp>
      <p:sp>
        <p:nvSpPr>
          <p:cNvPr id="3" name="Shape 1"/>
          <p:cNvSpPr/>
          <p:nvPr/>
        </p:nvSpPr>
        <p:spPr>
          <a:xfrm>
            <a:off x="548640" y="1508760"/>
            <a:ext cx="11091672" cy="1024128"/>
          </a:xfrm>
          <a:prstGeom prst="roundRect">
            <a:avLst>
              <a:gd name="adj" fmla="val 8036"/>
            </a:avLst>
          </a:prstGeom>
          <a:solidFill>
            <a:srgbClr val="FFFFFF"/>
          </a:solidFill>
          <a:ln/>
          <a:effectLst>
            <a:outerShdw blurRad="88900" dist="38100" dir="5400000" algn="bl" rotWithShape="0">
              <a:srgbClr val="9FAEC0">
                <a:alpha val="45000"/>
              </a:srgbClr>
            </a:outerShdw>
          </a:effectLst>
        </p:spPr>
        <p:txBody>
          <a:bodyPr/>
          <a:lstStyle/>
          <a:p>
            <a:endParaRPr/>
          </a:p>
        </p:txBody>
      </p:sp>
      <p:sp>
        <p:nvSpPr>
          <p:cNvPr id="4" name="Shape 2"/>
          <p:cNvSpPr/>
          <p:nvPr/>
        </p:nvSpPr>
        <p:spPr>
          <a:xfrm>
            <a:off x="822960" y="1691640"/>
            <a:ext cx="658368" cy="658368"/>
          </a:xfrm>
          <a:prstGeom prst="ellipse">
            <a:avLst/>
          </a:prstGeom>
          <a:solidFill>
            <a:srgbClr val="5A6672"/>
          </a:solidFill>
          <a:ln/>
        </p:spPr>
        <p:txBody>
          <a:bodyPr/>
          <a:lstStyle/>
          <a:p>
            <a:endParaRPr/>
          </a:p>
        </p:txBody>
      </p:sp>
      <p:sp>
        <p:nvSpPr>
          <p:cNvPr id="5" name="Text 3"/>
          <p:cNvSpPr txBox="1"/>
          <p:nvPr/>
        </p:nvSpPr>
        <p:spPr>
          <a:xfrm>
            <a:off x="822960" y="1691640"/>
            <a:ext cx="658368" cy="658368"/>
          </a:xfrm>
          <a:prstGeom prst="rect">
            <a:avLst/>
          </a:prstGeom>
          <a:noFill/>
          <a:ln/>
        </p:spPr>
        <p:txBody>
          <a:bodyPr wrap="square" lIns="0" tIns="0" rIns="0" bIns="0" rtlCol="0" anchor="ctr"/>
          <a:lstStyle/>
          <a:p>
            <a:pPr marL="0" indent="0" algn="ctr">
              <a:buNone/>
            </a:pPr>
            <a:r>
              <a:rPr lang="en-US" sz="1800" b="1" dirty="0">
                <a:solidFill>
                  <a:srgbClr val="FFFFFF"/>
                </a:solidFill>
                <a:latin typeface="Gill Sans MT" pitchFamily="34" charset="0"/>
                <a:ea typeface="Gill Sans MT" pitchFamily="34" charset="-122"/>
                <a:cs typeface="Gill Sans MT" pitchFamily="34" charset="-120"/>
              </a:rPr>
              <a:t>1</a:t>
            </a:r>
            <a:endParaRPr lang="en-US" sz="1800" dirty="0"/>
          </a:p>
        </p:txBody>
      </p:sp>
      <p:sp>
        <p:nvSpPr>
          <p:cNvPr id="6" name="Text 4"/>
          <p:cNvSpPr txBox="1"/>
          <p:nvPr/>
        </p:nvSpPr>
        <p:spPr>
          <a:xfrm>
            <a:off x="1783080" y="1655064"/>
            <a:ext cx="8595360" cy="411480"/>
          </a:xfrm>
          <a:prstGeom prst="rect">
            <a:avLst/>
          </a:prstGeom>
          <a:noFill/>
          <a:ln/>
        </p:spPr>
        <p:txBody>
          <a:bodyPr wrap="square" lIns="0" tIns="0" rIns="0" bIns="0" rtlCol="0" anchor="ctr"/>
          <a:lstStyle/>
          <a:p>
            <a:pPr marL="0" indent="0">
              <a:buNone/>
            </a:pPr>
            <a:r>
              <a:rPr lang="en-US" sz="1900" b="1" dirty="0">
                <a:solidFill>
                  <a:srgbClr val="002B61"/>
                </a:solidFill>
                <a:latin typeface="Gill Sans MT" pitchFamily="34" charset="0"/>
                <a:ea typeface="Gill Sans MT" pitchFamily="34" charset="-122"/>
                <a:cs typeface="Gill Sans MT" pitchFamily="34" charset="-120"/>
              </a:rPr>
              <a:t>AI as Google</a:t>
            </a:r>
            <a:endParaRPr lang="en-US" sz="1900" dirty="0"/>
          </a:p>
        </p:txBody>
      </p:sp>
      <p:sp>
        <p:nvSpPr>
          <p:cNvPr id="7" name="Text 5"/>
          <p:cNvSpPr txBox="1"/>
          <p:nvPr/>
        </p:nvSpPr>
        <p:spPr>
          <a:xfrm>
            <a:off x="1783080" y="2057400"/>
            <a:ext cx="8778240" cy="365760"/>
          </a:xfrm>
          <a:prstGeom prst="rect">
            <a:avLst/>
          </a:prstGeom>
          <a:noFill/>
          <a:ln/>
        </p:spPr>
        <p:txBody>
          <a:bodyPr wrap="square" lIns="0" tIns="0" rIns="0" bIns="0" rtlCol="0" anchor="ctr"/>
          <a:lstStyle/>
          <a:p>
            <a:pPr marL="0" indent="0">
              <a:buNone/>
            </a:pPr>
            <a:r>
              <a:rPr lang="en-US" sz="1400" dirty="0">
                <a:solidFill>
                  <a:srgbClr val="5A6672"/>
                </a:solidFill>
                <a:latin typeface="Gill Sans MT" pitchFamily="34" charset="0"/>
                <a:ea typeface="Gill Sans MT" pitchFamily="34" charset="-122"/>
                <a:cs typeface="Gill Sans MT" pitchFamily="34" charset="-120"/>
              </a:rPr>
              <a:t>Look it up. One question, one answer, limited interaction.</a:t>
            </a:r>
            <a:endParaRPr lang="en-US" sz="1400" dirty="0"/>
          </a:p>
        </p:txBody>
      </p:sp>
      <p:sp>
        <p:nvSpPr>
          <p:cNvPr id="8" name="Shape 6"/>
          <p:cNvSpPr/>
          <p:nvPr/>
        </p:nvSpPr>
        <p:spPr>
          <a:xfrm>
            <a:off x="548640" y="2660904"/>
            <a:ext cx="11091672" cy="1024128"/>
          </a:xfrm>
          <a:prstGeom prst="roundRect">
            <a:avLst>
              <a:gd name="adj" fmla="val 8036"/>
            </a:avLst>
          </a:prstGeom>
          <a:solidFill>
            <a:srgbClr val="FFFFFF"/>
          </a:solidFill>
          <a:ln/>
          <a:effectLst>
            <a:outerShdw blurRad="88900" dist="38100" dir="5400000" algn="bl" rotWithShape="0">
              <a:srgbClr val="9FAEC0">
                <a:alpha val="45000"/>
              </a:srgbClr>
            </a:outerShdw>
          </a:effectLst>
        </p:spPr>
        <p:txBody>
          <a:bodyPr/>
          <a:lstStyle/>
          <a:p>
            <a:endParaRPr/>
          </a:p>
        </p:txBody>
      </p:sp>
      <p:sp>
        <p:nvSpPr>
          <p:cNvPr id="9" name="Shape 7"/>
          <p:cNvSpPr/>
          <p:nvPr/>
        </p:nvSpPr>
        <p:spPr>
          <a:xfrm>
            <a:off x="822960" y="2843784"/>
            <a:ext cx="658368" cy="658368"/>
          </a:xfrm>
          <a:prstGeom prst="ellipse">
            <a:avLst/>
          </a:prstGeom>
          <a:solidFill>
            <a:srgbClr val="00467F"/>
          </a:solidFill>
          <a:ln/>
        </p:spPr>
        <p:txBody>
          <a:bodyPr/>
          <a:lstStyle/>
          <a:p>
            <a:endParaRPr/>
          </a:p>
        </p:txBody>
      </p:sp>
      <p:sp>
        <p:nvSpPr>
          <p:cNvPr id="10" name="Text 8"/>
          <p:cNvSpPr txBox="1"/>
          <p:nvPr/>
        </p:nvSpPr>
        <p:spPr>
          <a:xfrm>
            <a:off x="822960" y="2843784"/>
            <a:ext cx="658368" cy="658368"/>
          </a:xfrm>
          <a:prstGeom prst="rect">
            <a:avLst/>
          </a:prstGeom>
          <a:noFill/>
          <a:ln/>
        </p:spPr>
        <p:txBody>
          <a:bodyPr wrap="square" lIns="0" tIns="0" rIns="0" bIns="0" rtlCol="0" anchor="ctr"/>
          <a:lstStyle/>
          <a:p>
            <a:pPr marL="0" indent="0" algn="ctr">
              <a:buNone/>
            </a:pPr>
            <a:r>
              <a:rPr lang="en-US" sz="1800" b="1" dirty="0">
                <a:solidFill>
                  <a:srgbClr val="FFFFFF"/>
                </a:solidFill>
                <a:latin typeface="Gill Sans MT" pitchFamily="34" charset="0"/>
                <a:ea typeface="Gill Sans MT" pitchFamily="34" charset="-122"/>
                <a:cs typeface="Gill Sans MT" pitchFamily="34" charset="-120"/>
              </a:rPr>
              <a:t>2</a:t>
            </a:r>
            <a:endParaRPr lang="en-US" sz="1800" dirty="0"/>
          </a:p>
        </p:txBody>
      </p:sp>
      <p:sp>
        <p:nvSpPr>
          <p:cNvPr id="11" name="Text 9"/>
          <p:cNvSpPr txBox="1"/>
          <p:nvPr/>
        </p:nvSpPr>
        <p:spPr>
          <a:xfrm>
            <a:off x="1783080" y="2807208"/>
            <a:ext cx="8595360" cy="411480"/>
          </a:xfrm>
          <a:prstGeom prst="rect">
            <a:avLst/>
          </a:prstGeom>
          <a:noFill/>
          <a:ln/>
        </p:spPr>
        <p:txBody>
          <a:bodyPr wrap="square" lIns="0" tIns="0" rIns="0" bIns="0" rtlCol="0" anchor="ctr"/>
          <a:lstStyle/>
          <a:p>
            <a:pPr marL="0" indent="0">
              <a:buNone/>
            </a:pPr>
            <a:r>
              <a:rPr lang="en-US" sz="1900" b="1" dirty="0">
                <a:solidFill>
                  <a:srgbClr val="002B61"/>
                </a:solidFill>
                <a:latin typeface="Gill Sans MT" pitchFamily="34" charset="0"/>
                <a:ea typeface="Gill Sans MT" pitchFamily="34" charset="-122"/>
                <a:cs typeface="Gill Sans MT" pitchFamily="34" charset="-120"/>
              </a:rPr>
              <a:t>AI as a thinking partner</a:t>
            </a:r>
            <a:endParaRPr lang="en-US" sz="1900" dirty="0"/>
          </a:p>
        </p:txBody>
      </p:sp>
      <p:sp>
        <p:nvSpPr>
          <p:cNvPr id="12" name="Text 10"/>
          <p:cNvSpPr txBox="1"/>
          <p:nvPr/>
        </p:nvSpPr>
        <p:spPr>
          <a:xfrm>
            <a:off x="1783080" y="3209544"/>
            <a:ext cx="8778240" cy="365760"/>
          </a:xfrm>
          <a:prstGeom prst="rect">
            <a:avLst/>
          </a:prstGeom>
          <a:noFill/>
          <a:ln/>
        </p:spPr>
        <p:txBody>
          <a:bodyPr wrap="square" lIns="0" tIns="0" rIns="0" bIns="0" rtlCol="0" anchor="ctr"/>
          <a:lstStyle/>
          <a:p>
            <a:pPr marL="0" indent="0">
              <a:buNone/>
            </a:pPr>
            <a:r>
              <a:rPr lang="en-US" sz="1400" dirty="0">
                <a:solidFill>
                  <a:srgbClr val="5A6672"/>
                </a:solidFill>
                <a:latin typeface="Gill Sans MT" pitchFamily="34" charset="0"/>
                <a:ea typeface="Gill Sans MT" pitchFamily="34" charset="-122"/>
                <a:cs typeface="Gill Sans MT" pitchFamily="34" charset="-120"/>
              </a:rPr>
              <a:t>You give context, state intent, and correct — and integrate the result, with an eye towards progressing your thinking.</a:t>
            </a:r>
            <a:endParaRPr lang="en-US" sz="1400" dirty="0"/>
          </a:p>
        </p:txBody>
      </p:sp>
      <p:sp>
        <p:nvSpPr>
          <p:cNvPr id="13" name="Shape 11"/>
          <p:cNvSpPr/>
          <p:nvPr/>
        </p:nvSpPr>
        <p:spPr>
          <a:xfrm>
            <a:off x="548640" y="3813048"/>
            <a:ext cx="11091672" cy="1024128"/>
          </a:xfrm>
          <a:prstGeom prst="roundRect">
            <a:avLst>
              <a:gd name="adj" fmla="val 8036"/>
            </a:avLst>
          </a:prstGeom>
          <a:solidFill>
            <a:srgbClr val="002B61"/>
          </a:solidFill>
          <a:ln/>
          <a:effectLst>
            <a:outerShdw blurRad="88900" dist="38100" dir="5400000" algn="bl" rotWithShape="0">
              <a:srgbClr val="9FAEC0">
                <a:alpha val="45000"/>
              </a:srgbClr>
            </a:outerShdw>
          </a:effectLst>
        </p:spPr>
        <p:txBody>
          <a:bodyPr/>
          <a:lstStyle/>
          <a:p>
            <a:endParaRPr/>
          </a:p>
        </p:txBody>
      </p:sp>
      <p:sp>
        <p:nvSpPr>
          <p:cNvPr id="14" name="Shape 12"/>
          <p:cNvSpPr/>
          <p:nvPr/>
        </p:nvSpPr>
        <p:spPr>
          <a:xfrm>
            <a:off x="822960" y="3995928"/>
            <a:ext cx="658368" cy="658368"/>
          </a:xfrm>
          <a:prstGeom prst="ellipse">
            <a:avLst/>
          </a:prstGeom>
          <a:solidFill>
            <a:srgbClr val="F0B300"/>
          </a:solidFill>
          <a:ln/>
        </p:spPr>
        <p:txBody>
          <a:bodyPr/>
          <a:lstStyle/>
          <a:p>
            <a:endParaRPr/>
          </a:p>
        </p:txBody>
      </p:sp>
      <p:sp>
        <p:nvSpPr>
          <p:cNvPr id="15" name="Text 13"/>
          <p:cNvSpPr txBox="1"/>
          <p:nvPr/>
        </p:nvSpPr>
        <p:spPr>
          <a:xfrm>
            <a:off x="822960" y="3995928"/>
            <a:ext cx="658368" cy="658368"/>
          </a:xfrm>
          <a:prstGeom prst="rect">
            <a:avLst/>
          </a:prstGeom>
          <a:noFill/>
          <a:ln/>
        </p:spPr>
        <p:txBody>
          <a:bodyPr wrap="square" lIns="0" tIns="0" rIns="0" bIns="0" rtlCol="0" anchor="ctr"/>
          <a:lstStyle/>
          <a:p>
            <a:pPr marL="0" indent="0" algn="ctr">
              <a:buNone/>
            </a:pPr>
            <a:r>
              <a:rPr lang="en-US" sz="1800" b="1" dirty="0">
                <a:solidFill>
                  <a:srgbClr val="002B61"/>
                </a:solidFill>
                <a:latin typeface="Gill Sans MT" pitchFamily="34" charset="0"/>
                <a:ea typeface="Gill Sans MT" pitchFamily="34" charset="-122"/>
                <a:cs typeface="Gill Sans MT" pitchFamily="34" charset="-120"/>
              </a:rPr>
              <a:t>3</a:t>
            </a:r>
            <a:endParaRPr lang="en-US" sz="1800" dirty="0"/>
          </a:p>
        </p:txBody>
      </p:sp>
      <p:sp>
        <p:nvSpPr>
          <p:cNvPr id="16" name="Text 14"/>
          <p:cNvSpPr txBox="1"/>
          <p:nvPr/>
        </p:nvSpPr>
        <p:spPr>
          <a:xfrm>
            <a:off x="1783080" y="3959352"/>
            <a:ext cx="8595360" cy="411480"/>
          </a:xfrm>
          <a:prstGeom prst="rect">
            <a:avLst/>
          </a:prstGeom>
          <a:noFill/>
          <a:ln/>
        </p:spPr>
        <p:txBody>
          <a:bodyPr wrap="square" lIns="0" tIns="0" rIns="0" bIns="0" rtlCol="0" anchor="ctr"/>
          <a:lstStyle/>
          <a:p>
            <a:pPr marL="0" indent="0">
              <a:buNone/>
            </a:pPr>
            <a:r>
              <a:rPr lang="en-US" sz="1900" b="1" dirty="0">
                <a:solidFill>
                  <a:srgbClr val="FFFFFF"/>
                </a:solidFill>
                <a:latin typeface="Gill Sans MT" pitchFamily="34" charset="0"/>
                <a:ea typeface="Gill Sans MT" pitchFamily="34" charset="-122"/>
                <a:cs typeface="Gill Sans MT" pitchFamily="34" charset="-120"/>
              </a:rPr>
              <a:t>AI inside a workspace</a:t>
            </a:r>
            <a:endParaRPr lang="en-US" sz="1900" dirty="0"/>
          </a:p>
        </p:txBody>
      </p:sp>
      <p:sp>
        <p:nvSpPr>
          <p:cNvPr id="17" name="Text 15"/>
          <p:cNvSpPr txBox="1"/>
          <p:nvPr/>
        </p:nvSpPr>
        <p:spPr>
          <a:xfrm>
            <a:off x="1783080" y="4361688"/>
            <a:ext cx="8778240" cy="365760"/>
          </a:xfrm>
          <a:prstGeom prst="rect">
            <a:avLst/>
          </a:prstGeom>
          <a:noFill/>
          <a:ln/>
        </p:spPr>
        <p:txBody>
          <a:bodyPr wrap="square" lIns="0" tIns="0" rIns="0" bIns="0" rtlCol="0" anchor="ctr"/>
          <a:lstStyle/>
          <a:p>
            <a:pPr marL="0" indent="0">
              <a:buNone/>
            </a:pPr>
            <a:r>
              <a:rPr lang="en-US" sz="1400" dirty="0">
                <a:solidFill>
                  <a:srgbClr val="C6D2E0"/>
                </a:solidFill>
                <a:latin typeface="Gill Sans MT" pitchFamily="34" charset="0"/>
                <a:ea typeface="Gill Sans MT" pitchFamily="34" charset="-122"/>
                <a:cs typeface="Gill Sans MT" pitchFamily="34" charset="-120"/>
              </a:rPr>
              <a:t>It reads your accumulated thinking, resources, processes, and constraints and builds from it. Today's session.</a:t>
            </a:r>
            <a:endParaRPr lang="en-US" sz="1400" dirty="0"/>
          </a:p>
        </p:txBody>
      </p:sp>
      <p:sp>
        <p:nvSpPr>
          <p:cNvPr id="18" name="Text 16"/>
          <p:cNvSpPr txBox="1"/>
          <p:nvPr/>
        </p:nvSpPr>
        <p:spPr>
          <a:xfrm>
            <a:off x="9354312" y="3959352"/>
            <a:ext cx="2103120" cy="365760"/>
          </a:xfrm>
          <a:prstGeom prst="rect">
            <a:avLst/>
          </a:prstGeom>
          <a:noFill/>
          <a:ln/>
        </p:spPr>
        <p:txBody>
          <a:bodyPr wrap="square" lIns="0" tIns="0" rIns="0" bIns="0" rtlCol="0" anchor="ctr"/>
          <a:lstStyle/>
          <a:p>
            <a:pPr marL="0" indent="0" algn="r">
              <a:buNone/>
            </a:pPr>
            <a:r>
              <a:rPr lang="en-US" sz="1200" b="1" dirty="0">
                <a:solidFill>
                  <a:srgbClr val="F0B300"/>
                </a:solidFill>
                <a:latin typeface="Gill Sans MT" pitchFamily="34" charset="0"/>
                <a:ea typeface="Gill Sans MT" pitchFamily="34" charset="-122"/>
                <a:cs typeface="Gill Sans MT" pitchFamily="34" charset="-120"/>
              </a:rPr>
              <a:t>◀  YOU ARE HERE</a:t>
            </a:r>
            <a:endParaRPr lang="en-US" sz="1200" dirty="0"/>
          </a:p>
        </p:txBody>
      </p:sp>
      <p:sp>
        <p:nvSpPr>
          <p:cNvPr id="19" name="Shape 17"/>
          <p:cNvSpPr/>
          <p:nvPr/>
        </p:nvSpPr>
        <p:spPr>
          <a:xfrm>
            <a:off x="548640" y="4965192"/>
            <a:ext cx="11091672" cy="1024128"/>
          </a:xfrm>
          <a:prstGeom prst="roundRect">
            <a:avLst>
              <a:gd name="adj" fmla="val 8036"/>
            </a:avLst>
          </a:prstGeom>
          <a:solidFill>
            <a:srgbClr val="FFFFFF"/>
          </a:solidFill>
          <a:ln w="12700">
            <a:solidFill>
              <a:srgbClr val="D7DBE0"/>
            </a:solidFill>
            <a:prstDash val="dash"/>
          </a:ln>
        </p:spPr>
        <p:txBody>
          <a:bodyPr/>
          <a:lstStyle/>
          <a:p>
            <a:endParaRPr/>
          </a:p>
        </p:txBody>
      </p:sp>
      <p:sp>
        <p:nvSpPr>
          <p:cNvPr id="20" name="Shape 18"/>
          <p:cNvSpPr/>
          <p:nvPr/>
        </p:nvSpPr>
        <p:spPr>
          <a:xfrm>
            <a:off x="822960" y="5148072"/>
            <a:ext cx="658368" cy="658368"/>
          </a:xfrm>
          <a:prstGeom prst="ellipse">
            <a:avLst/>
          </a:prstGeom>
          <a:solidFill>
            <a:srgbClr val="5A6672"/>
          </a:solidFill>
          <a:ln/>
        </p:spPr>
        <p:txBody>
          <a:bodyPr/>
          <a:lstStyle/>
          <a:p>
            <a:endParaRPr/>
          </a:p>
        </p:txBody>
      </p:sp>
      <p:sp>
        <p:nvSpPr>
          <p:cNvPr id="21" name="Text 19"/>
          <p:cNvSpPr txBox="1"/>
          <p:nvPr/>
        </p:nvSpPr>
        <p:spPr>
          <a:xfrm>
            <a:off x="822960" y="5148072"/>
            <a:ext cx="658368" cy="658368"/>
          </a:xfrm>
          <a:prstGeom prst="rect">
            <a:avLst/>
          </a:prstGeom>
          <a:noFill/>
          <a:ln/>
        </p:spPr>
        <p:txBody>
          <a:bodyPr wrap="square" lIns="0" tIns="0" rIns="0" bIns="0" rtlCol="0" anchor="ctr"/>
          <a:lstStyle/>
          <a:p>
            <a:pPr marL="0" indent="0" algn="ctr">
              <a:buNone/>
            </a:pPr>
            <a:r>
              <a:rPr lang="en-US" sz="1800" b="1" dirty="0">
                <a:solidFill>
                  <a:srgbClr val="FFFFFF"/>
                </a:solidFill>
                <a:latin typeface="Gill Sans MT" pitchFamily="34" charset="0"/>
                <a:ea typeface="Gill Sans MT" pitchFamily="34" charset="-122"/>
                <a:cs typeface="Gill Sans MT" pitchFamily="34" charset="-120"/>
              </a:rPr>
              <a:t>4</a:t>
            </a:r>
            <a:endParaRPr lang="en-US" sz="1800" dirty="0"/>
          </a:p>
        </p:txBody>
      </p:sp>
      <p:sp>
        <p:nvSpPr>
          <p:cNvPr id="22" name="Text 20"/>
          <p:cNvSpPr txBox="1"/>
          <p:nvPr/>
        </p:nvSpPr>
        <p:spPr>
          <a:xfrm>
            <a:off x="1783080" y="5111496"/>
            <a:ext cx="8595360" cy="411480"/>
          </a:xfrm>
          <a:prstGeom prst="rect">
            <a:avLst/>
          </a:prstGeom>
          <a:noFill/>
          <a:ln/>
        </p:spPr>
        <p:txBody>
          <a:bodyPr wrap="square" lIns="0" tIns="0" rIns="0" bIns="0" rtlCol="0" anchor="ctr"/>
          <a:lstStyle/>
          <a:p>
            <a:pPr marL="0" indent="0">
              <a:buNone/>
            </a:pPr>
            <a:r>
              <a:rPr lang="en-US" sz="1900" b="1" dirty="0">
                <a:solidFill>
                  <a:srgbClr val="5A6672"/>
                </a:solidFill>
                <a:latin typeface="Gill Sans MT" pitchFamily="34" charset="0"/>
                <a:ea typeface="Gill Sans MT" pitchFamily="34" charset="-122"/>
                <a:cs typeface="Gill Sans MT" pitchFamily="34" charset="-120"/>
              </a:rPr>
              <a:t>AI acting on your behalf</a:t>
            </a:r>
            <a:endParaRPr lang="en-US" sz="1900" dirty="0"/>
          </a:p>
        </p:txBody>
      </p:sp>
      <p:sp>
        <p:nvSpPr>
          <p:cNvPr id="23" name="Text 21"/>
          <p:cNvSpPr txBox="1"/>
          <p:nvPr/>
        </p:nvSpPr>
        <p:spPr>
          <a:xfrm>
            <a:off x="1783080" y="5513832"/>
            <a:ext cx="8778240" cy="365760"/>
          </a:xfrm>
          <a:prstGeom prst="rect">
            <a:avLst/>
          </a:prstGeom>
          <a:noFill/>
          <a:ln/>
        </p:spPr>
        <p:txBody>
          <a:bodyPr wrap="square" lIns="0" tIns="0" rIns="0" bIns="0" rtlCol="0" anchor="ctr"/>
          <a:lstStyle/>
          <a:p>
            <a:pPr marL="0" indent="0">
              <a:buNone/>
            </a:pPr>
            <a:r>
              <a:rPr lang="en-US" sz="1400" i="1" dirty="0">
                <a:solidFill>
                  <a:srgbClr val="5A6672"/>
                </a:solidFill>
                <a:latin typeface="Gill Sans MT" pitchFamily="34" charset="0"/>
                <a:ea typeface="Gill Sans MT" pitchFamily="34" charset="-122"/>
                <a:cs typeface="Gill Sans MT" pitchFamily="34" charset="-120"/>
              </a:rPr>
              <a:t>Agents that do, not just draft. Powerful, and riskier — not today’s session.</a:t>
            </a:r>
            <a:endParaRPr lang="en-US" sz="1400" dirty="0"/>
          </a:p>
        </p:txBody>
      </p:sp>
      <p:sp>
        <p:nvSpPr>
          <p:cNvPr id="24" name="Text 22"/>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4   ·   Ditch the Chat, Build the Workspace   ·   NWAIS 2026</a:t>
            </a:r>
            <a:endParaRPr lang="en-US" sz="950" dirty="0"/>
          </a:p>
        </p:txBody>
      </p:sp>
      <p:pic>
        <p:nvPicPr>
          <p:cNvPr id="25" name="Picture 24" descr="image2.png"/>
          <p:cNvPicPr>
            <a:picLocks noChangeAspect="1"/>
          </p:cNvPicPr>
          <p:nvPr/>
        </p:nvPicPr>
        <p:blipFill>
          <a:blip r:embed="rId3"/>
          <a:stretch>
            <a:fillRect/>
          </a:stretch>
        </p:blipFill>
        <p:spPr>
          <a:xfrm>
            <a:off x="9421368" y="6433719"/>
            <a:ext cx="2221992" cy="290779"/>
          </a:xfrm>
          <a:prstGeom prst="rect">
            <a:avLst/>
          </a:prstGeom>
        </p:spPr>
      </p:pic>
    </p:spTree>
    <p:extLst>
      <p:ext uri="{BB962C8B-B14F-4D97-AF65-F5344CB8AC3E}">
        <p14:creationId xmlns:p14="http://schemas.microsoft.com/office/powerpoint/2010/main" val="3430487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AI Approach 2.0 — capture the diversity of perspectives</a:t>
            </a:r>
            <a:endParaRPr lang="en-US" sz="3000" dirty="0"/>
          </a:p>
        </p:txBody>
      </p:sp>
      <p:sp>
        <p:nvSpPr>
          <p:cNvPr id="3" name="Text 1"/>
          <p:cNvSpPr txBox="1"/>
          <p:nvPr/>
        </p:nvSpPr>
        <p:spPr>
          <a:xfrm>
            <a:off x="548640" y="1463040"/>
            <a:ext cx="5852160" cy="1737360"/>
          </a:xfrm>
          <a:prstGeom prst="rect">
            <a:avLst/>
          </a:prstGeom>
          <a:noFill/>
          <a:ln/>
        </p:spPr>
        <p:txBody>
          <a:bodyPr wrap="square" lIns="0" tIns="0" rIns="0" bIns="0" rtlCol="0" anchor="t"/>
          <a:lstStyle/>
          <a:p>
            <a:pPr marL="0" indent="0">
              <a:spcAft>
                <a:spcPts val="800"/>
              </a:spcAft>
              <a:buNone/>
            </a:pPr>
            <a:r>
              <a:rPr lang="en-US" sz="1600" dirty="0">
                <a:solidFill>
                  <a:srgbClr val="5A6672"/>
                </a:solidFill>
                <a:latin typeface="Gill Sans MT" pitchFamily="34" charset="0"/>
                <a:ea typeface="Gill Sans MT" pitchFamily="34" charset="-122"/>
                <a:cs typeface="Gill Sans MT" pitchFamily="34" charset="-120"/>
              </a:rPr>
              <a:t>Revising our school’s AI Approach: seven proposed changes, and every senior leader’s judgment on each, collected by an AI interviewer they ran on their own time (a survey would work for this as well).</a:t>
            </a:r>
            <a:endParaRPr lang="en-US" sz="1600" dirty="0"/>
          </a:p>
          <a:p>
            <a:pPr marL="0" indent="0">
              <a:buNone/>
            </a:pPr>
            <a:r>
              <a:rPr lang="en-US" sz="1600" dirty="0">
                <a:solidFill>
                  <a:srgbClr val="002B61"/>
                </a:solidFill>
                <a:latin typeface="Gill Sans MT" pitchFamily="34" charset="0"/>
                <a:ea typeface="Gill Sans MT" pitchFamily="34" charset="-122"/>
                <a:cs typeface="Gill Sans MT" pitchFamily="34" charset="-120"/>
              </a:rPr>
              <a:t>A summary would average the disagreement away. So the rules for keeping it are written into the workspace.</a:t>
            </a:r>
            <a:endParaRPr lang="en-US" sz="1600" dirty="0"/>
          </a:p>
        </p:txBody>
      </p:sp>
      <p:sp>
        <p:nvSpPr>
          <p:cNvPr id="4" name="Shape 2"/>
          <p:cNvSpPr/>
          <p:nvPr/>
        </p:nvSpPr>
        <p:spPr>
          <a:xfrm>
            <a:off x="548640" y="3291840"/>
            <a:ext cx="2651760" cy="1280160"/>
          </a:xfrm>
          <a:prstGeom prst="roundRect">
            <a:avLst>
              <a:gd name="adj" fmla="val 6429"/>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5" name="Text 3"/>
          <p:cNvSpPr txBox="1"/>
          <p:nvPr/>
        </p:nvSpPr>
        <p:spPr>
          <a:xfrm>
            <a:off x="731520" y="3429000"/>
            <a:ext cx="2286000" cy="1005840"/>
          </a:xfrm>
          <a:prstGeom prst="rect">
            <a:avLst/>
          </a:prstGeom>
          <a:noFill/>
          <a:ln/>
        </p:spPr>
        <p:txBody>
          <a:bodyPr wrap="square" lIns="0" tIns="0" rIns="0" bIns="0" rtlCol="0" anchor="ctr"/>
          <a:lstStyle/>
          <a:p>
            <a:pPr marL="0" indent="0" algn="ctr">
              <a:buNone/>
            </a:pPr>
            <a:r>
              <a:rPr lang="en-US" sz="1300" b="1" dirty="0">
                <a:solidFill>
                  <a:srgbClr val="00467F"/>
                </a:solidFill>
                <a:latin typeface="Gill Sans MT" pitchFamily="34" charset="0"/>
                <a:ea typeface="Gill Sans MT" pitchFamily="34" charset="-122"/>
                <a:cs typeface="Gill Sans MT" pitchFamily="34" charset="-120"/>
              </a:rPr>
              <a:t>Ratings  3 · 3 · 3 · 3 · 3</a:t>
            </a:r>
            <a:endParaRPr lang="en-US" sz="1300" dirty="0"/>
          </a:p>
          <a:p>
            <a:pPr marL="0" indent="0" algn="ctr">
              <a:buNone/>
            </a:pPr>
            <a:r>
              <a:rPr lang="en-US" sz="1300" b="1" dirty="0">
                <a:solidFill>
                  <a:srgbClr val="00467F"/>
                </a:solidFill>
                <a:latin typeface="Gill Sans MT" pitchFamily="34" charset="0"/>
                <a:ea typeface="Gill Sans MT" pitchFamily="34" charset="-122"/>
                <a:cs typeface="Gill Sans MT" pitchFamily="34" charset="-120"/>
              </a:rPr>
              <a:t>average 3.0 — consensus</a:t>
            </a:r>
            <a:endParaRPr lang="en-US" sz="1300" dirty="0"/>
          </a:p>
        </p:txBody>
      </p:sp>
      <p:sp>
        <p:nvSpPr>
          <p:cNvPr id="6" name="Shape 4"/>
          <p:cNvSpPr/>
          <p:nvPr/>
        </p:nvSpPr>
        <p:spPr>
          <a:xfrm>
            <a:off x="4297680" y="3291840"/>
            <a:ext cx="2651760" cy="1280160"/>
          </a:xfrm>
          <a:prstGeom prst="roundRect">
            <a:avLst>
              <a:gd name="adj" fmla="val 6429"/>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7" name="Text 5"/>
          <p:cNvSpPr txBox="1"/>
          <p:nvPr/>
        </p:nvSpPr>
        <p:spPr>
          <a:xfrm>
            <a:off x="4480560" y="3429000"/>
            <a:ext cx="2286000" cy="1005840"/>
          </a:xfrm>
          <a:prstGeom prst="rect">
            <a:avLst/>
          </a:prstGeom>
          <a:noFill/>
          <a:ln/>
        </p:spPr>
        <p:txBody>
          <a:bodyPr wrap="square" lIns="0" tIns="0" rIns="0" bIns="0" rtlCol="0" anchor="ctr"/>
          <a:lstStyle/>
          <a:p>
            <a:pPr marL="0" indent="0" algn="ctr">
              <a:buNone/>
            </a:pPr>
            <a:r>
              <a:rPr lang="en-US" sz="1300" b="1" dirty="0">
                <a:solidFill>
                  <a:srgbClr val="5A6672"/>
                </a:solidFill>
                <a:latin typeface="Gill Sans MT" pitchFamily="34" charset="0"/>
                <a:ea typeface="Gill Sans MT" pitchFamily="34" charset="-122"/>
                <a:cs typeface="Gill Sans MT" pitchFamily="34" charset="-120"/>
              </a:rPr>
              <a:t>Ratings  1 · 5 · 1 · 5 · 3</a:t>
            </a:r>
            <a:endParaRPr lang="en-US" sz="1300" dirty="0"/>
          </a:p>
          <a:p>
            <a:pPr marL="0" indent="0" algn="ctr">
              <a:buNone/>
            </a:pPr>
            <a:r>
              <a:rPr lang="en-US" sz="1300" b="1" dirty="0">
                <a:solidFill>
                  <a:srgbClr val="5A6672"/>
                </a:solidFill>
                <a:latin typeface="Gill Sans MT" pitchFamily="34" charset="0"/>
                <a:ea typeface="Gill Sans MT" pitchFamily="34" charset="-122"/>
                <a:cs typeface="Gill Sans MT" pitchFamily="34" charset="-120"/>
              </a:rPr>
              <a:t>average 3.0 — something to talk about</a:t>
            </a:r>
            <a:endParaRPr lang="en-US" sz="1300" dirty="0"/>
          </a:p>
        </p:txBody>
      </p:sp>
      <p:sp>
        <p:nvSpPr>
          <p:cNvPr id="8" name="Shape 6"/>
          <p:cNvSpPr/>
          <p:nvPr/>
        </p:nvSpPr>
        <p:spPr>
          <a:xfrm>
            <a:off x="3200400" y="3931920"/>
            <a:ext cx="1097280" cy="0"/>
          </a:xfrm>
          <a:prstGeom prst="line">
            <a:avLst/>
          </a:prstGeom>
          <a:noFill/>
          <a:ln w="31750">
            <a:solidFill>
              <a:srgbClr val="C6093B"/>
            </a:solidFill>
            <a:prstDash val="dash"/>
            <a:headEnd type="triangle"/>
            <a:tailEnd type="triangle"/>
          </a:ln>
        </p:spPr>
        <p:txBody>
          <a:bodyPr/>
          <a:lstStyle/>
          <a:p>
            <a:endParaRPr lang="en-US"/>
          </a:p>
        </p:txBody>
      </p:sp>
      <p:sp>
        <p:nvSpPr>
          <p:cNvPr id="9" name="Text 7"/>
          <p:cNvSpPr txBox="1"/>
          <p:nvPr/>
        </p:nvSpPr>
        <p:spPr>
          <a:xfrm>
            <a:off x="3200400" y="3950208"/>
            <a:ext cx="1097280" cy="274320"/>
          </a:xfrm>
          <a:prstGeom prst="rect">
            <a:avLst/>
          </a:prstGeom>
          <a:noFill/>
          <a:ln/>
        </p:spPr>
        <p:txBody>
          <a:bodyPr wrap="square" lIns="0" tIns="0" rIns="0" bIns="0" rtlCol="0" anchor="ctr"/>
          <a:lstStyle/>
          <a:p>
            <a:pPr marL="0" indent="0" algn="ctr">
              <a:buNone/>
            </a:pPr>
            <a:r>
              <a:rPr lang="en-US" sz="900" b="1" dirty="0">
                <a:solidFill>
                  <a:srgbClr val="C6093B"/>
                </a:solidFill>
                <a:latin typeface="Gill Sans MT" pitchFamily="34" charset="0"/>
                <a:ea typeface="Gill Sans MT" pitchFamily="34" charset="-122"/>
                <a:cs typeface="Gill Sans MT" pitchFamily="34" charset="-120"/>
              </a:rPr>
              <a:t>SAME AVERAGE</a:t>
            </a:r>
            <a:endParaRPr lang="en-US" sz="900" dirty="0"/>
          </a:p>
        </p:txBody>
      </p:sp>
      <p:sp>
        <p:nvSpPr>
          <p:cNvPr id="10" name="Text 8"/>
          <p:cNvSpPr txBox="1"/>
          <p:nvPr/>
        </p:nvSpPr>
        <p:spPr>
          <a:xfrm>
            <a:off x="548640" y="4800600"/>
            <a:ext cx="6400800" cy="731520"/>
          </a:xfrm>
          <a:prstGeom prst="rect">
            <a:avLst/>
          </a:prstGeom>
          <a:noFill/>
          <a:ln/>
        </p:spPr>
        <p:txBody>
          <a:bodyPr wrap="square" lIns="0" tIns="0" rIns="0" bIns="0" rtlCol="0" anchor="t"/>
          <a:lstStyle/>
          <a:p>
            <a:pPr marL="0" indent="0">
              <a:buNone/>
            </a:pPr>
            <a:r>
              <a:rPr lang="en-US" sz="1350" i="1" dirty="0">
                <a:solidFill>
                  <a:srgbClr val="5A6672"/>
                </a:solidFill>
                <a:latin typeface="Gill Sans MT" pitchFamily="34" charset="0"/>
                <a:ea typeface="Gill Sans MT" pitchFamily="34" charset="-122"/>
                <a:cs typeface="Gill Sans MT" pitchFamily="34" charset="-120"/>
              </a:rPr>
              <a:t>“Report the spread, not just the average.” A chat compresses. A workspace can be told what it must never compress.</a:t>
            </a:r>
            <a:endParaRPr lang="en-US" sz="1350" dirty="0"/>
          </a:p>
        </p:txBody>
      </p:sp>
      <p:sp>
        <p:nvSpPr>
          <p:cNvPr id="11" name="Shape 9"/>
          <p:cNvSpPr/>
          <p:nvPr/>
        </p:nvSpPr>
        <p:spPr>
          <a:xfrm>
            <a:off x="7223760" y="1463040"/>
            <a:ext cx="4389120" cy="4160520"/>
          </a:xfrm>
          <a:prstGeom prst="roundRect">
            <a:avLst>
              <a:gd name="adj" fmla="val 1978"/>
            </a:avLst>
          </a:prstGeom>
          <a:solidFill>
            <a:srgbClr val="002B61"/>
          </a:solidFill>
          <a:ln/>
          <a:effectLst>
            <a:outerShdw blurRad="88900" dist="38100" dir="5400000" algn="bl" rotWithShape="0">
              <a:srgbClr val="9FAEC0">
                <a:alpha val="45000"/>
              </a:srgbClr>
            </a:outerShdw>
          </a:effectLst>
        </p:spPr>
        <p:txBody>
          <a:bodyPr/>
          <a:lstStyle/>
          <a:p>
            <a:endParaRPr lang="en-US"/>
          </a:p>
        </p:txBody>
      </p:sp>
      <p:sp>
        <p:nvSpPr>
          <p:cNvPr id="12" name="Text 10"/>
          <p:cNvSpPr txBox="1"/>
          <p:nvPr/>
        </p:nvSpPr>
        <p:spPr>
          <a:xfrm>
            <a:off x="7589520" y="1737360"/>
            <a:ext cx="3657600" cy="731520"/>
          </a:xfrm>
          <a:prstGeom prst="rect">
            <a:avLst/>
          </a:prstGeom>
          <a:noFill/>
          <a:ln/>
        </p:spPr>
        <p:txBody>
          <a:bodyPr wrap="square" lIns="0" tIns="0" rIns="0" bIns="0" rtlCol="0" anchor="ctr"/>
          <a:lstStyle/>
          <a:p>
            <a:pPr marL="0" indent="0">
              <a:buNone/>
            </a:pPr>
            <a:r>
              <a:rPr lang="en-US" sz="1800" b="1" dirty="0">
                <a:solidFill>
                  <a:srgbClr val="F0B300"/>
                </a:solidFill>
                <a:latin typeface="Gill Sans MT" pitchFamily="34" charset="0"/>
                <a:ea typeface="Gill Sans MT" pitchFamily="34" charset="-122"/>
                <a:cs typeface="Gill Sans MT" pitchFamily="34" charset="-120"/>
              </a:rPr>
              <a:t>Collect thinking not answers.</a:t>
            </a:r>
            <a:endParaRPr lang="en-US" sz="4000" dirty="0"/>
          </a:p>
        </p:txBody>
      </p:sp>
      <p:sp>
        <p:nvSpPr>
          <p:cNvPr id="13" name="Text 11"/>
          <p:cNvSpPr txBox="1"/>
          <p:nvPr/>
        </p:nvSpPr>
        <p:spPr>
          <a:xfrm>
            <a:off x="7589520" y="2514600"/>
            <a:ext cx="3657600" cy="365760"/>
          </a:xfrm>
          <a:prstGeom prst="rect">
            <a:avLst/>
          </a:prstGeom>
          <a:noFill/>
          <a:ln/>
        </p:spPr>
        <p:txBody>
          <a:bodyPr wrap="square" lIns="0" tIns="0" rIns="0" bIns="0" rtlCol="0" anchor="ctr"/>
          <a:lstStyle/>
          <a:p>
            <a:pPr marL="0" indent="0">
              <a:buNone/>
            </a:pPr>
            <a:r>
              <a:rPr lang="en-US" sz="1400" dirty="0">
                <a:solidFill>
                  <a:srgbClr val="E2E5E9"/>
                </a:solidFill>
                <a:latin typeface="Gill Sans MT" pitchFamily="34" charset="0"/>
                <a:ea typeface="Gill Sans MT" pitchFamily="34" charset="-122"/>
                <a:cs typeface="Gill Sans MT" pitchFamily="34" charset="-120"/>
              </a:rPr>
              <a:t>the interviewer’s first instruction</a:t>
            </a:r>
            <a:endParaRPr lang="en-US" sz="1400" dirty="0"/>
          </a:p>
        </p:txBody>
      </p:sp>
      <p:sp>
        <p:nvSpPr>
          <p:cNvPr id="14" name="Text 12"/>
          <p:cNvSpPr txBox="1"/>
          <p:nvPr/>
        </p:nvSpPr>
        <p:spPr>
          <a:xfrm>
            <a:off x="7589520" y="3063240"/>
            <a:ext cx="3657600" cy="731520"/>
          </a:xfrm>
          <a:prstGeom prst="rect">
            <a:avLst/>
          </a:prstGeom>
          <a:noFill/>
          <a:ln/>
        </p:spPr>
        <p:txBody>
          <a:bodyPr wrap="square" lIns="0" tIns="0" rIns="0" bIns="0" rtlCol="0" anchor="ctr"/>
          <a:lstStyle/>
          <a:p>
            <a:pPr marL="0" indent="0">
              <a:buNone/>
            </a:pPr>
            <a:r>
              <a:rPr lang="en-US" sz="1800" b="1" dirty="0">
                <a:solidFill>
                  <a:srgbClr val="F0B300"/>
                </a:solidFill>
                <a:latin typeface="Gill Sans MT" pitchFamily="34" charset="0"/>
                <a:ea typeface="Gill Sans MT" pitchFamily="34" charset="-122"/>
                <a:cs typeface="Gill Sans MT" pitchFamily="34" charset="-120"/>
              </a:rPr>
              <a:t>One well-argued 1 can outweigh five 4s.</a:t>
            </a:r>
            <a:endParaRPr lang="en-US" sz="4000" dirty="0"/>
          </a:p>
        </p:txBody>
      </p:sp>
      <p:sp>
        <p:nvSpPr>
          <p:cNvPr id="15" name="Text 13"/>
          <p:cNvSpPr txBox="1"/>
          <p:nvPr/>
        </p:nvSpPr>
        <p:spPr>
          <a:xfrm>
            <a:off x="7589520" y="3840480"/>
            <a:ext cx="3657600" cy="365760"/>
          </a:xfrm>
          <a:prstGeom prst="rect">
            <a:avLst/>
          </a:prstGeom>
          <a:noFill/>
          <a:ln/>
        </p:spPr>
        <p:txBody>
          <a:bodyPr wrap="square" lIns="0" tIns="0" rIns="0" bIns="0" rtlCol="0" anchor="ctr"/>
          <a:lstStyle/>
          <a:p>
            <a:pPr marL="0" indent="0">
              <a:buNone/>
            </a:pPr>
            <a:r>
              <a:rPr lang="en-US" sz="1400" dirty="0">
                <a:solidFill>
                  <a:srgbClr val="E2E5E9"/>
                </a:solidFill>
                <a:latin typeface="Gill Sans MT" pitchFamily="34" charset="0"/>
                <a:ea typeface="Gill Sans MT" pitchFamily="34" charset="-122"/>
                <a:cs typeface="Gill Sans MT" pitchFamily="34" charset="-120"/>
              </a:rPr>
              <a:t>dissent is kept, never averaged</a:t>
            </a:r>
            <a:endParaRPr lang="en-US" sz="1400" dirty="0"/>
          </a:p>
        </p:txBody>
      </p:sp>
      <p:sp>
        <p:nvSpPr>
          <p:cNvPr id="16" name="Text 14"/>
          <p:cNvSpPr txBox="1"/>
          <p:nvPr/>
        </p:nvSpPr>
        <p:spPr>
          <a:xfrm>
            <a:off x="7589520" y="4389120"/>
            <a:ext cx="3657600" cy="731520"/>
          </a:xfrm>
          <a:prstGeom prst="rect">
            <a:avLst/>
          </a:prstGeom>
          <a:noFill/>
          <a:ln/>
        </p:spPr>
        <p:txBody>
          <a:bodyPr wrap="square" lIns="0" tIns="0" rIns="0" bIns="0" rtlCol="0" anchor="ctr"/>
          <a:lstStyle/>
          <a:p>
            <a:pPr marL="0" indent="0">
              <a:buNone/>
            </a:pPr>
            <a:r>
              <a:rPr lang="en-US" sz="1800" b="1" dirty="0">
                <a:solidFill>
                  <a:srgbClr val="F0B300"/>
                </a:solidFill>
                <a:latin typeface="Gill Sans MT" pitchFamily="34" charset="0"/>
                <a:ea typeface="Gill Sans MT" pitchFamily="34" charset="-122"/>
                <a:cs typeface="Gill Sans MT" pitchFamily="34" charset="-120"/>
              </a:rPr>
              <a:t>Conflicting edits go side by side.</a:t>
            </a:r>
            <a:endParaRPr lang="en-US" sz="4000" dirty="0"/>
          </a:p>
        </p:txBody>
      </p:sp>
      <p:sp>
        <p:nvSpPr>
          <p:cNvPr id="17" name="Text 15"/>
          <p:cNvSpPr txBox="1"/>
          <p:nvPr/>
        </p:nvSpPr>
        <p:spPr>
          <a:xfrm>
            <a:off x="7589520" y="5166360"/>
            <a:ext cx="3657600" cy="365760"/>
          </a:xfrm>
          <a:prstGeom prst="rect">
            <a:avLst/>
          </a:prstGeom>
          <a:noFill/>
          <a:ln/>
        </p:spPr>
        <p:txBody>
          <a:bodyPr wrap="square" lIns="0" tIns="0" rIns="0" bIns="0" rtlCol="0" anchor="ctr"/>
          <a:lstStyle/>
          <a:p>
            <a:pPr marL="0" indent="0">
              <a:buNone/>
            </a:pPr>
            <a:r>
              <a:rPr lang="en-US" sz="1400" dirty="0">
                <a:solidFill>
                  <a:srgbClr val="E2E5E9"/>
                </a:solidFill>
                <a:latin typeface="Gill Sans MT" pitchFamily="34" charset="0"/>
                <a:ea typeface="Gill Sans MT" pitchFamily="34" charset="-122"/>
                <a:cs typeface="Gill Sans MT" pitchFamily="34" charset="-120"/>
              </a:rPr>
              <a:t>both are shown; people decide</a:t>
            </a:r>
            <a:endParaRPr lang="en-US" sz="1400" dirty="0"/>
          </a:p>
        </p:txBody>
      </p:sp>
      <p:sp>
        <p:nvSpPr>
          <p:cNvPr id="18" name="Text 16"/>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2   ·   Ditch the Chat, Build the Workspace   ·   NWAIS 2026</a:t>
            </a:r>
            <a:endParaRPr lang="en-US" sz="950" dirty="0"/>
          </a:p>
        </p:txBody>
      </p:sp>
      <p:pic>
        <p:nvPicPr>
          <p:cNvPr id="19" name="Picture 18" descr="image2.png"/>
          <p:cNvPicPr>
            <a:picLocks noChangeAspect="1"/>
          </p:cNvPicPr>
          <p:nvPr/>
        </p:nvPicPr>
        <p:blipFill>
          <a:blip r:embed="rId3"/>
          <a:stretch>
            <a:fillRect/>
          </a:stretch>
        </p:blipFill>
        <p:spPr>
          <a:xfrm>
            <a:off x="9421368" y="6433719"/>
            <a:ext cx="2221992" cy="290779"/>
          </a:xfrm>
          <a:prstGeom prst="rect">
            <a:avLst/>
          </a:prstGeom>
        </p:spPr>
      </p:pic>
    </p:spTree>
    <p:extLst>
      <p:ext uri="{BB962C8B-B14F-4D97-AF65-F5344CB8AC3E}">
        <p14:creationId xmlns:p14="http://schemas.microsoft.com/office/powerpoint/2010/main" val="2317654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Working with AI: Context · Intent · Correct</a:t>
            </a:r>
            <a:endParaRPr lang="en-US" sz="3000" dirty="0"/>
          </a:p>
        </p:txBody>
      </p:sp>
      <p:sp>
        <p:nvSpPr>
          <p:cNvPr id="3" name="Shape 1"/>
          <p:cNvSpPr/>
          <p:nvPr/>
        </p:nvSpPr>
        <p:spPr>
          <a:xfrm>
            <a:off x="548640" y="1600200"/>
            <a:ext cx="3611880" cy="2743200"/>
          </a:xfrm>
          <a:prstGeom prst="roundRect">
            <a:avLst>
              <a:gd name="adj" fmla="val 3000"/>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4" name="Shape 2"/>
          <p:cNvSpPr/>
          <p:nvPr/>
        </p:nvSpPr>
        <p:spPr>
          <a:xfrm>
            <a:off x="822960" y="1874520"/>
            <a:ext cx="548640" cy="548640"/>
          </a:xfrm>
          <a:prstGeom prst="ellipse">
            <a:avLst/>
          </a:prstGeom>
          <a:solidFill>
            <a:srgbClr val="00467F"/>
          </a:solidFill>
          <a:ln/>
        </p:spPr>
        <p:txBody>
          <a:bodyPr/>
          <a:lstStyle/>
          <a:p>
            <a:endParaRPr lang="en-US"/>
          </a:p>
        </p:txBody>
      </p:sp>
      <p:sp>
        <p:nvSpPr>
          <p:cNvPr id="5" name="Text 3"/>
          <p:cNvSpPr txBox="1"/>
          <p:nvPr/>
        </p:nvSpPr>
        <p:spPr>
          <a:xfrm>
            <a:off x="822960" y="18745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Gill Sans MT" pitchFamily="34" charset="0"/>
                <a:ea typeface="Gill Sans MT" pitchFamily="34" charset="-122"/>
                <a:cs typeface="Gill Sans MT" pitchFamily="34" charset="-120"/>
              </a:rPr>
              <a:t>1</a:t>
            </a:r>
            <a:endParaRPr lang="en-US" sz="1800" dirty="0"/>
          </a:p>
        </p:txBody>
      </p:sp>
      <p:sp>
        <p:nvSpPr>
          <p:cNvPr id="6" name="Text 4"/>
          <p:cNvSpPr txBox="1"/>
          <p:nvPr/>
        </p:nvSpPr>
        <p:spPr>
          <a:xfrm>
            <a:off x="822960" y="2560320"/>
            <a:ext cx="3063240" cy="457200"/>
          </a:xfrm>
          <a:prstGeom prst="rect">
            <a:avLst/>
          </a:prstGeom>
          <a:noFill/>
          <a:ln/>
        </p:spPr>
        <p:txBody>
          <a:bodyPr wrap="square" lIns="0" tIns="0" rIns="0" bIns="0" rtlCol="0" anchor="ctr"/>
          <a:lstStyle/>
          <a:p>
            <a:pPr marL="0" indent="0">
              <a:buNone/>
            </a:pPr>
            <a:r>
              <a:rPr lang="en-US" sz="2000" b="1" dirty="0">
                <a:solidFill>
                  <a:srgbClr val="002B61"/>
                </a:solidFill>
                <a:latin typeface="Gill Sans MT" pitchFamily="34" charset="0"/>
                <a:ea typeface="Gill Sans MT" pitchFamily="34" charset="-122"/>
                <a:cs typeface="Gill Sans MT" pitchFamily="34" charset="-120"/>
              </a:rPr>
              <a:t>Context</a:t>
            </a:r>
            <a:endParaRPr lang="en-US" sz="2000" dirty="0"/>
          </a:p>
        </p:txBody>
      </p:sp>
      <p:sp>
        <p:nvSpPr>
          <p:cNvPr id="7" name="Text 5"/>
          <p:cNvSpPr txBox="1"/>
          <p:nvPr/>
        </p:nvSpPr>
        <p:spPr>
          <a:xfrm>
            <a:off x="822960" y="3063240"/>
            <a:ext cx="3063240" cy="1097280"/>
          </a:xfrm>
          <a:prstGeom prst="rect">
            <a:avLst/>
          </a:prstGeom>
          <a:noFill/>
          <a:ln/>
        </p:spPr>
        <p:txBody>
          <a:bodyPr wrap="square" lIns="0" tIns="0" rIns="0" bIns="0" rtlCol="0" anchor="t"/>
          <a:lstStyle/>
          <a:p>
            <a:pPr marL="0" indent="0">
              <a:buNone/>
            </a:pPr>
            <a:r>
              <a:rPr lang="en-US" sz="1500" dirty="0">
                <a:solidFill>
                  <a:srgbClr val="5A6672"/>
                </a:solidFill>
                <a:latin typeface="Gill Sans MT" pitchFamily="34" charset="0"/>
                <a:ea typeface="Gill Sans MT" pitchFamily="34" charset="-122"/>
                <a:cs typeface="Gill Sans MT" pitchFamily="34" charset="-120"/>
              </a:rPr>
              <a:t>Give it what it needs to know — your situation, your constraints, the materials.</a:t>
            </a:r>
            <a:endParaRPr lang="en-US" sz="1500" dirty="0"/>
          </a:p>
        </p:txBody>
      </p:sp>
      <p:sp>
        <p:nvSpPr>
          <p:cNvPr id="8" name="Shape 6"/>
          <p:cNvSpPr/>
          <p:nvPr/>
        </p:nvSpPr>
        <p:spPr>
          <a:xfrm>
            <a:off x="4434840" y="1600200"/>
            <a:ext cx="3611880" cy="2743200"/>
          </a:xfrm>
          <a:prstGeom prst="roundRect">
            <a:avLst>
              <a:gd name="adj" fmla="val 3000"/>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9" name="Shape 7"/>
          <p:cNvSpPr/>
          <p:nvPr/>
        </p:nvSpPr>
        <p:spPr>
          <a:xfrm>
            <a:off x="4709160" y="1874520"/>
            <a:ext cx="548640" cy="548640"/>
          </a:xfrm>
          <a:prstGeom prst="ellipse">
            <a:avLst/>
          </a:prstGeom>
          <a:solidFill>
            <a:srgbClr val="F0B300"/>
          </a:solidFill>
          <a:ln/>
        </p:spPr>
        <p:txBody>
          <a:bodyPr/>
          <a:lstStyle/>
          <a:p>
            <a:endParaRPr lang="en-US"/>
          </a:p>
        </p:txBody>
      </p:sp>
      <p:sp>
        <p:nvSpPr>
          <p:cNvPr id="10" name="Text 8"/>
          <p:cNvSpPr txBox="1"/>
          <p:nvPr/>
        </p:nvSpPr>
        <p:spPr>
          <a:xfrm>
            <a:off x="4709160" y="1874520"/>
            <a:ext cx="548640" cy="548640"/>
          </a:xfrm>
          <a:prstGeom prst="rect">
            <a:avLst/>
          </a:prstGeom>
          <a:noFill/>
          <a:ln/>
        </p:spPr>
        <p:txBody>
          <a:bodyPr wrap="square" lIns="0" tIns="0" rIns="0" bIns="0" rtlCol="0" anchor="ctr"/>
          <a:lstStyle/>
          <a:p>
            <a:pPr marL="0" indent="0" algn="ctr">
              <a:buNone/>
            </a:pPr>
            <a:r>
              <a:rPr lang="en-US" sz="1800" b="1" dirty="0">
                <a:solidFill>
                  <a:srgbClr val="002B61"/>
                </a:solidFill>
                <a:latin typeface="Gill Sans MT" pitchFamily="34" charset="0"/>
                <a:ea typeface="Gill Sans MT" pitchFamily="34" charset="-122"/>
                <a:cs typeface="Gill Sans MT" pitchFamily="34" charset="-120"/>
              </a:rPr>
              <a:t>2</a:t>
            </a:r>
            <a:endParaRPr lang="en-US" sz="1800" dirty="0"/>
          </a:p>
        </p:txBody>
      </p:sp>
      <p:sp>
        <p:nvSpPr>
          <p:cNvPr id="11" name="Text 9"/>
          <p:cNvSpPr txBox="1"/>
          <p:nvPr/>
        </p:nvSpPr>
        <p:spPr>
          <a:xfrm>
            <a:off x="4709160" y="2560320"/>
            <a:ext cx="3063240" cy="457200"/>
          </a:xfrm>
          <a:prstGeom prst="rect">
            <a:avLst/>
          </a:prstGeom>
          <a:noFill/>
          <a:ln/>
        </p:spPr>
        <p:txBody>
          <a:bodyPr wrap="square" lIns="0" tIns="0" rIns="0" bIns="0" rtlCol="0" anchor="ctr"/>
          <a:lstStyle/>
          <a:p>
            <a:pPr marL="0" indent="0">
              <a:buNone/>
            </a:pPr>
            <a:r>
              <a:rPr lang="en-US" sz="2000" b="1" dirty="0">
                <a:solidFill>
                  <a:srgbClr val="002B61"/>
                </a:solidFill>
                <a:latin typeface="Gill Sans MT" pitchFamily="34" charset="0"/>
                <a:ea typeface="Gill Sans MT" pitchFamily="34" charset="-122"/>
                <a:cs typeface="Gill Sans MT" pitchFamily="34" charset="-120"/>
              </a:rPr>
              <a:t>Intent</a:t>
            </a:r>
            <a:endParaRPr lang="en-US" sz="2000" dirty="0"/>
          </a:p>
        </p:txBody>
      </p:sp>
      <p:sp>
        <p:nvSpPr>
          <p:cNvPr id="12" name="Text 10"/>
          <p:cNvSpPr txBox="1"/>
          <p:nvPr/>
        </p:nvSpPr>
        <p:spPr>
          <a:xfrm>
            <a:off x="4709160" y="3063240"/>
            <a:ext cx="3063240" cy="1097280"/>
          </a:xfrm>
          <a:prstGeom prst="rect">
            <a:avLst/>
          </a:prstGeom>
          <a:noFill/>
          <a:ln/>
        </p:spPr>
        <p:txBody>
          <a:bodyPr wrap="square" lIns="0" tIns="0" rIns="0" bIns="0" rtlCol="0" anchor="t"/>
          <a:lstStyle/>
          <a:p>
            <a:pPr marL="0" indent="0">
              <a:buNone/>
            </a:pPr>
            <a:r>
              <a:rPr lang="en-US" sz="1500" dirty="0">
                <a:solidFill>
                  <a:srgbClr val="5A6672"/>
                </a:solidFill>
                <a:latin typeface="Gill Sans MT" pitchFamily="34" charset="0"/>
                <a:ea typeface="Gill Sans MT" pitchFamily="34" charset="-122"/>
                <a:cs typeface="Gill Sans MT" pitchFamily="34" charset="-120"/>
              </a:rPr>
              <a:t>Say what you're actually trying to do, and why it matters.</a:t>
            </a:r>
            <a:endParaRPr lang="en-US" sz="1500" dirty="0"/>
          </a:p>
        </p:txBody>
      </p:sp>
      <p:sp>
        <p:nvSpPr>
          <p:cNvPr id="13" name="Shape 11"/>
          <p:cNvSpPr/>
          <p:nvPr/>
        </p:nvSpPr>
        <p:spPr>
          <a:xfrm>
            <a:off x="8321040" y="1600200"/>
            <a:ext cx="3611880" cy="2743200"/>
          </a:xfrm>
          <a:prstGeom prst="roundRect">
            <a:avLst>
              <a:gd name="adj" fmla="val 3000"/>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14" name="Shape 12"/>
          <p:cNvSpPr/>
          <p:nvPr/>
        </p:nvSpPr>
        <p:spPr>
          <a:xfrm>
            <a:off x="8595360" y="1874520"/>
            <a:ext cx="548640" cy="548640"/>
          </a:xfrm>
          <a:prstGeom prst="ellipse">
            <a:avLst/>
          </a:prstGeom>
          <a:solidFill>
            <a:srgbClr val="9FAEC0"/>
          </a:solidFill>
          <a:ln/>
        </p:spPr>
        <p:txBody>
          <a:bodyPr/>
          <a:lstStyle/>
          <a:p>
            <a:endParaRPr lang="en-US"/>
          </a:p>
        </p:txBody>
      </p:sp>
      <p:sp>
        <p:nvSpPr>
          <p:cNvPr id="15" name="Text 13"/>
          <p:cNvSpPr txBox="1"/>
          <p:nvPr/>
        </p:nvSpPr>
        <p:spPr>
          <a:xfrm>
            <a:off x="8595360" y="187452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Gill Sans MT" pitchFamily="34" charset="0"/>
                <a:ea typeface="Gill Sans MT" pitchFamily="34" charset="-122"/>
                <a:cs typeface="Gill Sans MT" pitchFamily="34" charset="-120"/>
              </a:rPr>
              <a:t>3</a:t>
            </a:r>
            <a:endParaRPr lang="en-US" sz="1800" dirty="0"/>
          </a:p>
        </p:txBody>
      </p:sp>
      <p:sp>
        <p:nvSpPr>
          <p:cNvPr id="16" name="Text 14"/>
          <p:cNvSpPr txBox="1"/>
          <p:nvPr/>
        </p:nvSpPr>
        <p:spPr>
          <a:xfrm>
            <a:off x="8595360" y="2560320"/>
            <a:ext cx="3063240" cy="457200"/>
          </a:xfrm>
          <a:prstGeom prst="rect">
            <a:avLst/>
          </a:prstGeom>
          <a:noFill/>
          <a:ln/>
        </p:spPr>
        <p:txBody>
          <a:bodyPr wrap="square" lIns="0" tIns="0" rIns="0" bIns="0" rtlCol="0" anchor="ctr"/>
          <a:lstStyle/>
          <a:p>
            <a:pPr marL="0" indent="0">
              <a:buNone/>
            </a:pPr>
            <a:r>
              <a:rPr lang="en-US" sz="2000" b="1" dirty="0">
                <a:solidFill>
                  <a:srgbClr val="002B61"/>
                </a:solidFill>
                <a:latin typeface="Gill Sans MT" pitchFamily="34" charset="0"/>
                <a:ea typeface="Gill Sans MT" pitchFamily="34" charset="-122"/>
                <a:cs typeface="Gill Sans MT" pitchFamily="34" charset="-120"/>
              </a:rPr>
              <a:t>Correct</a:t>
            </a:r>
            <a:endParaRPr lang="en-US" sz="2000" dirty="0"/>
          </a:p>
        </p:txBody>
      </p:sp>
      <p:sp>
        <p:nvSpPr>
          <p:cNvPr id="17" name="Text 15"/>
          <p:cNvSpPr txBox="1"/>
          <p:nvPr/>
        </p:nvSpPr>
        <p:spPr>
          <a:xfrm>
            <a:off x="8595360" y="3063240"/>
            <a:ext cx="3063240" cy="1097280"/>
          </a:xfrm>
          <a:prstGeom prst="rect">
            <a:avLst/>
          </a:prstGeom>
          <a:noFill/>
          <a:ln/>
        </p:spPr>
        <p:txBody>
          <a:bodyPr wrap="square" lIns="0" tIns="0" rIns="0" bIns="0" rtlCol="0" anchor="t"/>
          <a:lstStyle/>
          <a:p>
            <a:pPr marL="0" indent="0">
              <a:buNone/>
            </a:pPr>
            <a:r>
              <a:rPr lang="en-US" sz="1500" dirty="0">
                <a:solidFill>
                  <a:srgbClr val="5A6672"/>
                </a:solidFill>
                <a:latin typeface="Gill Sans MT" pitchFamily="34" charset="0"/>
                <a:ea typeface="Gill Sans MT" pitchFamily="34" charset="-122"/>
                <a:cs typeface="Gill Sans MT" pitchFamily="34" charset="-120"/>
              </a:rPr>
              <a:t>Treat the first output as a draft. Fix it, then ask what rule you just applied — and write it down.</a:t>
            </a:r>
            <a:endParaRPr lang="en-US" sz="1500" dirty="0"/>
          </a:p>
        </p:txBody>
      </p:sp>
      <p:sp>
        <p:nvSpPr>
          <p:cNvPr id="18" name="Text 16"/>
          <p:cNvSpPr txBox="1"/>
          <p:nvPr/>
        </p:nvSpPr>
        <p:spPr>
          <a:xfrm>
            <a:off x="548640" y="4800600"/>
            <a:ext cx="11091672" cy="640080"/>
          </a:xfrm>
          <a:prstGeom prst="rect">
            <a:avLst/>
          </a:prstGeom>
          <a:noFill/>
          <a:ln/>
        </p:spPr>
        <p:txBody>
          <a:bodyPr wrap="square" lIns="0" tIns="0" rIns="0" bIns="0" rtlCol="0" anchor="ctr"/>
          <a:lstStyle/>
          <a:p>
            <a:pPr marL="0" indent="0" algn="ctr">
              <a:buNone/>
            </a:pPr>
            <a:r>
              <a:rPr lang="en-US" sz="1700" b="1" dirty="0">
                <a:solidFill>
                  <a:srgbClr val="002B61"/>
                </a:solidFill>
                <a:latin typeface="Gill Sans MT" pitchFamily="34" charset="0"/>
                <a:ea typeface="Gill Sans MT" pitchFamily="34" charset="-122"/>
                <a:cs typeface="Gill Sans MT" pitchFamily="34" charset="-120"/>
              </a:rPr>
              <a:t>A workspace is this loop made permanent:  </a:t>
            </a:r>
            <a:r>
              <a:rPr lang="en-US" sz="1700" dirty="0">
                <a:solidFill>
                  <a:srgbClr val="002B61"/>
                </a:solidFill>
                <a:latin typeface="Gill Sans MT" pitchFamily="34" charset="0"/>
                <a:ea typeface="Gill Sans MT" pitchFamily="34" charset="-122"/>
                <a:cs typeface="Gill Sans MT" pitchFamily="34" charset="-120"/>
              </a:rPr>
              <a:t>context becomes your files; each correction surfaces a rule you didn’t know you worked by.</a:t>
            </a:r>
            <a:endParaRPr lang="en-US" sz="1700" dirty="0"/>
          </a:p>
        </p:txBody>
      </p:sp>
      <p:sp>
        <p:nvSpPr>
          <p:cNvPr id="19" name="Text 17"/>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5   ·   Ditch the Chat, Build the Workspace   ·   NWAIS 2026</a:t>
            </a:r>
            <a:endParaRPr lang="en-US" sz="950" dirty="0"/>
          </a:p>
        </p:txBody>
      </p:sp>
      <p:pic>
        <p:nvPicPr>
          <p:cNvPr id="20" name="Picture 19" descr="image2.png"/>
          <p:cNvPicPr>
            <a:picLocks noChangeAspect="1"/>
          </p:cNvPicPr>
          <p:nvPr/>
        </p:nvPicPr>
        <p:blipFill>
          <a:blip r:embed="rId3"/>
          <a:stretch>
            <a:fillRect/>
          </a:stretch>
        </p:blipFill>
        <p:spPr>
          <a:xfrm>
            <a:off x="9421368" y="6433719"/>
            <a:ext cx="2221992" cy="290779"/>
          </a:xfrm>
          <a:prstGeom prst="rect">
            <a:avLst/>
          </a:prstGeom>
        </p:spPr>
      </p:pic>
    </p:spTree>
    <p:extLst>
      <p:ext uri="{BB962C8B-B14F-4D97-AF65-F5344CB8AC3E}">
        <p14:creationId xmlns:p14="http://schemas.microsoft.com/office/powerpoint/2010/main" val="2036401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Chat vs. workspace</a:t>
            </a:r>
            <a:endParaRPr lang="en-US" sz="3000" dirty="0"/>
          </a:p>
        </p:txBody>
      </p:sp>
      <p:sp>
        <p:nvSpPr>
          <p:cNvPr id="3" name="Shape 1"/>
          <p:cNvSpPr/>
          <p:nvPr/>
        </p:nvSpPr>
        <p:spPr>
          <a:xfrm>
            <a:off x="548640" y="1554480"/>
            <a:ext cx="5440680" cy="4023360"/>
          </a:xfrm>
          <a:prstGeom prst="roundRect">
            <a:avLst>
              <a:gd name="adj" fmla="val 2045"/>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4" name="Text 2"/>
          <p:cNvSpPr txBox="1"/>
          <p:nvPr/>
        </p:nvSpPr>
        <p:spPr>
          <a:xfrm>
            <a:off x="868680" y="1810512"/>
            <a:ext cx="4800600" cy="457200"/>
          </a:xfrm>
          <a:prstGeom prst="rect">
            <a:avLst/>
          </a:prstGeom>
          <a:noFill/>
          <a:ln/>
        </p:spPr>
        <p:txBody>
          <a:bodyPr wrap="square" lIns="0" tIns="0" rIns="0" bIns="0" rtlCol="0" anchor="ctr"/>
          <a:lstStyle/>
          <a:p>
            <a:pPr marL="0" indent="0">
              <a:buNone/>
            </a:pPr>
            <a:r>
              <a:rPr lang="en-US" sz="1800" b="1" kern="0" spc="200" dirty="0">
                <a:solidFill>
                  <a:srgbClr val="5A6672"/>
                </a:solidFill>
                <a:latin typeface="Gill Sans MT" pitchFamily="34" charset="0"/>
                <a:ea typeface="Gill Sans MT" pitchFamily="34" charset="-122"/>
                <a:cs typeface="Gill Sans MT" pitchFamily="34" charset="-120"/>
              </a:rPr>
              <a:t>CHAT</a:t>
            </a:r>
            <a:endParaRPr lang="en-US" sz="1800" dirty="0"/>
          </a:p>
        </p:txBody>
      </p:sp>
      <p:sp>
        <p:nvSpPr>
          <p:cNvPr id="5" name="Text 3"/>
          <p:cNvSpPr txBox="1"/>
          <p:nvPr/>
        </p:nvSpPr>
        <p:spPr>
          <a:xfrm>
            <a:off x="914400" y="2423160"/>
            <a:ext cx="4709160" cy="2926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5A6672"/>
                </a:solidFill>
                <a:latin typeface="Gill Sans MT" pitchFamily="34" charset="0"/>
                <a:ea typeface="Gill Sans MT" pitchFamily="34" charset="-122"/>
                <a:cs typeface="Gill Sans MT" pitchFamily="34" charset="-120"/>
              </a:rPr>
              <a:t>Ephemeral — starts cold each time</a:t>
            </a:r>
            <a:endParaRPr lang="en-US" sz="1550" dirty="0"/>
          </a:p>
          <a:p>
            <a:pPr marL="342900" indent="-342900">
              <a:spcAft>
                <a:spcPts val="1200"/>
              </a:spcAft>
              <a:buSzPct val="100000"/>
              <a:buChar char="•"/>
            </a:pPr>
            <a:r>
              <a:rPr lang="en-US" sz="1550" dirty="0">
                <a:solidFill>
                  <a:srgbClr val="5A6672"/>
                </a:solidFill>
                <a:latin typeface="Gill Sans MT" pitchFamily="34" charset="0"/>
                <a:ea typeface="Gill Sans MT" pitchFamily="34" charset="-122"/>
                <a:cs typeface="Gill Sans MT" pitchFamily="34" charset="-120"/>
              </a:rPr>
              <a:t>Summarizes, and summary blurs disagreement</a:t>
            </a:r>
            <a:endParaRPr lang="en-US" sz="1550" dirty="0"/>
          </a:p>
          <a:p>
            <a:pPr marL="342900" indent="-342900">
              <a:spcAft>
                <a:spcPts val="1200"/>
              </a:spcAft>
              <a:buSzPct val="100000"/>
              <a:buChar char="•"/>
            </a:pPr>
            <a:r>
              <a:rPr lang="en-US" sz="1550" dirty="0">
                <a:solidFill>
                  <a:srgbClr val="5A6672"/>
                </a:solidFill>
                <a:latin typeface="Gill Sans MT" pitchFamily="34" charset="0"/>
                <a:ea typeface="Gill Sans MT" pitchFamily="34" charset="-122"/>
                <a:cs typeface="Gill Sans MT" pitchFamily="34" charset="-120"/>
              </a:rPr>
              <a:t>Context lives only in the messy thread</a:t>
            </a:r>
            <a:endParaRPr lang="en-US" sz="1550" dirty="0"/>
          </a:p>
          <a:p>
            <a:pPr marL="342900" indent="-342900">
              <a:spcAft>
                <a:spcPts val="1200"/>
              </a:spcAft>
              <a:buSzPct val="100000"/>
              <a:buChar char="•"/>
            </a:pPr>
            <a:r>
              <a:rPr lang="en-US" sz="1550" dirty="0">
                <a:solidFill>
                  <a:srgbClr val="5A6672"/>
                </a:solidFill>
                <a:latin typeface="Gill Sans MT" pitchFamily="34" charset="0"/>
                <a:ea typeface="Gill Sans MT" pitchFamily="34" charset="-122"/>
                <a:cs typeface="Gill Sans MT" pitchFamily="34" charset="-120"/>
              </a:rPr>
              <a:t>Scrolls away when the window closes</a:t>
            </a:r>
            <a:endParaRPr lang="en-US" sz="1550" dirty="0"/>
          </a:p>
        </p:txBody>
      </p:sp>
      <p:sp>
        <p:nvSpPr>
          <p:cNvPr id="6" name="Shape 4"/>
          <p:cNvSpPr/>
          <p:nvPr/>
        </p:nvSpPr>
        <p:spPr>
          <a:xfrm>
            <a:off x="6263640" y="1554480"/>
            <a:ext cx="5440680" cy="4023360"/>
          </a:xfrm>
          <a:prstGeom prst="roundRect">
            <a:avLst>
              <a:gd name="adj" fmla="val 2045"/>
            </a:avLst>
          </a:prstGeom>
          <a:solidFill>
            <a:srgbClr val="E2E5E9"/>
          </a:solidFill>
          <a:ln/>
          <a:effectLst>
            <a:outerShdw blurRad="88900" dist="38100" dir="5400000" algn="bl" rotWithShape="0">
              <a:srgbClr val="9FAEC0">
                <a:alpha val="45000"/>
              </a:srgbClr>
            </a:outerShdw>
          </a:effectLst>
        </p:spPr>
        <p:txBody>
          <a:bodyPr/>
          <a:lstStyle/>
          <a:p>
            <a:endParaRPr lang="en-US"/>
          </a:p>
        </p:txBody>
      </p:sp>
      <p:sp>
        <p:nvSpPr>
          <p:cNvPr id="7" name="Text 5"/>
          <p:cNvSpPr txBox="1"/>
          <p:nvPr/>
        </p:nvSpPr>
        <p:spPr>
          <a:xfrm>
            <a:off x="6583680" y="1810512"/>
            <a:ext cx="4800600" cy="457200"/>
          </a:xfrm>
          <a:prstGeom prst="rect">
            <a:avLst/>
          </a:prstGeom>
          <a:noFill/>
          <a:ln/>
        </p:spPr>
        <p:txBody>
          <a:bodyPr wrap="square" lIns="0" tIns="0" rIns="0" bIns="0" rtlCol="0" anchor="ctr"/>
          <a:lstStyle/>
          <a:p>
            <a:pPr marL="0" indent="0">
              <a:buNone/>
            </a:pPr>
            <a:r>
              <a:rPr lang="en-US" sz="1800" b="1" kern="0" spc="200" dirty="0">
                <a:solidFill>
                  <a:srgbClr val="00467F"/>
                </a:solidFill>
                <a:latin typeface="Gill Sans MT" pitchFamily="34" charset="0"/>
                <a:ea typeface="Gill Sans MT" pitchFamily="34" charset="-122"/>
                <a:cs typeface="Gill Sans MT" pitchFamily="34" charset="-120"/>
              </a:rPr>
              <a:t>WORKSPACE</a:t>
            </a:r>
            <a:endParaRPr lang="en-US" sz="1800" dirty="0"/>
          </a:p>
        </p:txBody>
      </p:sp>
      <p:sp>
        <p:nvSpPr>
          <p:cNvPr id="8" name="Text 6"/>
          <p:cNvSpPr txBox="1"/>
          <p:nvPr/>
        </p:nvSpPr>
        <p:spPr>
          <a:xfrm>
            <a:off x="6629400" y="2423160"/>
            <a:ext cx="4709160" cy="292608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002B61"/>
                </a:solidFill>
                <a:latin typeface="Gill Sans MT" pitchFamily="34" charset="0"/>
                <a:ea typeface="Gill Sans MT" pitchFamily="34" charset="-122"/>
                <a:cs typeface="Gill Sans MT" pitchFamily="34" charset="-120"/>
              </a:rPr>
              <a:t>Persistent files that accumulate</a:t>
            </a:r>
            <a:endParaRPr lang="en-US" sz="1550" dirty="0"/>
          </a:p>
          <a:p>
            <a:pPr marL="342900" indent="-342900">
              <a:spcAft>
                <a:spcPts val="1200"/>
              </a:spcAft>
              <a:buSzPct val="100000"/>
              <a:buChar char="•"/>
            </a:pPr>
            <a:r>
              <a:rPr lang="en-US" sz="1550" dirty="0">
                <a:solidFill>
                  <a:srgbClr val="002B61"/>
                </a:solidFill>
                <a:latin typeface="Gill Sans MT" pitchFamily="34" charset="0"/>
                <a:ea typeface="Gill Sans MT" pitchFamily="34" charset="-122"/>
                <a:cs typeface="Gill Sans MT" pitchFamily="34" charset="-120"/>
              </a:rPr>
              <a:t>Agents read across your thinking</a:t>
            </a:r>
            <a:endParaRPr lang="en-US" sz="1550" dirty="0"/>
          </a:p>
          <a:p>
            <a:pPr marL="342900" indent="-342900">
              <a:spcAft>
                <a:spcPts val="1200"/>
              </a:spcAft>
              <a:buSzPct val="100000"/>
              <a:buChar char="•"/>
            </a:pPr>
            <a:r>
              <a:rPr lang="en-US" sz="1550" dirty="0">
                <a:solidFill>
                  <a:srgbClr val="002B61"/>
                </a:solidFill>
                <a:latin typeface="Gill Sans MT" pitchFamily="34" charset="0"/>
                <a:ea typeface="Gill Sans MT" pitchFamily="34" charset="-122"/>
                <a:cs typeface="Gill Sans MT" pitchFamily="34" charset="-120"/>
              </a:rPr>
              <a:t>The work compounds - it gets smarter over time</a:t>
            </a:r>
            <a:endParaRPr lang="en-US" sz="1550" dirty="0"/>
          </a:p>
          <a:p>
            <a:pPr marL="342900" indent="-342900">
              <a:spcAft>
                <a:spcPts val="1200"/>
              </a:spcAft>
              <a:buSzPct val="100000"/>
              <a:buChar char="•"/>
            </a:pPr>
            <a:r>
              <a:rPr lang="en-US" sz="1550" dirty="0">
                <a:solidFill>
                  <a:srgbClr val="002B61"/>
                </a:solidFill>
                <a:latin typeface="Gill Sans MT" pitchFamily="34" charset="0"/>
                <a:ea typeface="Gill Sans MT" pitchFamily="34" charset="-122"/>
                <a:cs typeface="Gill Sans MT" pitchFamily="34" charset="-120"/>
              </a:rPr>
              <a:t>Verifiable - Every claim can point back to its source</a:t>
            </a:r>
            <a:endParaRPr lang="en-US" sz="1550" dirty="0"/>
          </a:p>
        </p:txBody>
      </p:sp>
      <p:sp>
        <p:nvSpPr>
          <p:cNvPr id="9" name="Text 7"/>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6   ·   Ditch the Chat, Build the Workspace   ·   NWAIS 2026</a:t>
            </a:r>
            <a:endParaRPr lang="en-US" sz="950" dirty="0"/>
          </a:p>
        </p:txBody>
      </p:sp>
      <p:pic>
        <p:nvPicPr>
          <p:cNvPr id="10" name="Picture 9" descr="image2.png"/>
          <p:cNvPicPr>
            <a:picLocks noChangeAspect="1"/>
          </p:cNvPicPr>
          <p:nvPr/>
        </p:nvPicPr>
        <p:blipFill>
          <a:blip r:embed="rId3"/>
          <a:stretch>
            <a:fillRect/>
          </a:stretch>
        </p:blipFill>
        <p:spPr>
          <a:xfrm>
            <a:off x="9421368" y="6433719"/>
            <a:ext cx="2221992" cy="290779"/>
          </a:xfrm>
          <a:prstGeom prst="rect">
            <a:avLst/>
          </a:prstGeom>
        </p:spPr>
      </p:pic>
    </p:spTree>
    <p:extLst>
      <p:ext uri="{BB962C8B-B14F-4D97-AF65-F5344CB8AC3E}">
        <p14:creationId xmlns:p14="http://schemas.microsoft.com/office/powerpoint/2010/main" val="38940483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Same question, two environments</a:t>
            </a:r>
            <a:endParaRPr lang="en-US" sz="3000" dirty="0"/>
          </a:p>
        </p:txBody>
      </p:sp>
      <p:sp>
        <p:nvSpPr>
          <p:cNvPr id="3" name="Shape 1"/>
          <p:cNvSpPr/>
          <p:nvPr/>
        </p:nvSpPr>
        <p:spPr>
          <a:xfrm>
            <a:off x="548640" y="2560320"/>
            <a:ext cx="5440680" cy="1965960"/>
          </a:xfrm>
          <a:prstGeom prst="roundRect">
            <a:avLst>
              <a:gd name="adj" fmla="val 2045"/>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4" name="Text 2"/>
          <p:cNvSpPr txBox="1"/>
          <p:nvPr/>
        </p:nvSpPr>
        <p:spPr>
          <a:xfrm>
            <a:off x="868680" y="2761488"/>
            <a:ext cx="4800600" cy="457200"/>
          </a:xfrm>
          <a:prstGeom prst="rect">
            <a:avLst/>
          </a:prstGeom>
          <a:noFill/>
          <a:ln/>
        </p:spPr>
        <p:txBody>
          <a:bodyPr wrap="square" lIns="0" tIns="0" rIns="0" bIns="0" rtlCol="0" anchor="ctr"/>
          <a:lstStyle/>
          <a:p>
            <a:pPr marL="0" indent="0">
              <a:buNone/>
            </a:pPr>
            <a:r>
              <a:rPr lang="en-US" sz="1800" b="1" kern="0" spc="200" dirty="0">
                <a:solidFill>
                  <a:srgbClr val="5A6672"/>
                </a:solidFill>
                <a:latin typeface="Gill Sans MT" pitchFamily="34" charset="0"/>
                <a:ea typeface="Gill Sans MT" pitchFamily="34" charset="-122"/>
                <a:cs typeface="Gill Sans MT" pitchFamily="34" charset="-120"/>
              </a:rPr>
              <a:t>FRESH CHAT</a:t>
            </a:r>
            <a:endParaRPr lang="en-US" sz="1800" dirty="0"/>
          </a:p>
        </p:txBody>
      </p:sp>
      <p:sp>
        <p:nvSpPr>
          <p:cNvPr id="5" name="Text 3"/>
          <p:cNvSpPr txBox="1"/>
          <p:nvPr/>
        </p:nvSpPr>
        <p:spPr>
          <a:xfrm>
            <a:off x="914400" y="3337560"/>
            <a:ext cx="4709160" cy="160020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5A6672"/>
                </a:solidFill>
                <a:latin typeface="Gill Sans MT" pitchFamily="34" charset="0"/>
                <a:ea typeface="Gill Sans MT" pitchFamily="34" charset="-122"/>
                <a:cs typeface="Gill Sans MT" pitchFamily="34" charset="-120"/>
              </a:rPr>
              <a:t>Polite, careful, and generic</a:t>
            </a:r>
            <a:endParaRPr lang="en-US" sz="1550" dirty="0"/>
          </a:p>
          <a:p>
            <a:pPr marL="342900" indent="-342900">
              <a:spcAft>
                <a:spcPts val="1200"/>
              </a:spcAft>
              <a:buSzPct val="100000"/>
              <a:buChar char="•"/>
            </a:pPr>
            <a:r>
              <a:rPr lang="en-US" sz="1550" dirty="0">
                <a:solidFill>
                  <a:srgbClr val="5A6672"/>
                </a:solidFill>
                <a:latin typeface="Gill Sans MT" pitchFamily="34" charset="0"/>
                <a:ea typeface="Gill Sans MT" pitchFamily="34" charset="-122"/>
                <a:cs typeface="Gill Sans MT" pitchFamily="34" charset="-120"/>
              </a:rPr>
              <a:t>Could have come from any school</a:t>
            </a:r>
            <a:endParaRPr lang="en-US" sz="1550" dirty="0"/>
          </a:p>
          <a:p>
            <a:pPr marL="342900" indent="-342900">
              <a:spcAft>
                <a:spcPts val="1200"/>
              </a:spcAft>
              <a:buSzPct val="100000"/>
              <a:buChar char="•"/>
            </a:pPr>
            <a:r>
              <a:rPr lang="en-US" sz="1550" dirty="0">
                <a:solidFill>
                  <a:srgbClr val="5A6672"/>
                </a:solidFill>
                <a:latin typeface="Gill Sans MT" pitchFamily="34" charset="0"/>
                <a:ea typeface="Gill Sans MT" pitchFamily="34" charset="-122"/>
                <a:cs typeface="Gill Sans MT" pitchFamily="34" charset="-120"/>
              </a:rPr>
              <a:t>Invents a policy — or hedges everything</a:t>
            </a:r>
            <a:endParaRPr lang="en-US" sz="1550" dirty="0"/>
          </a:p>
        </p:txBody>
      </p:sp>
      <p:sp>
        <p:nvSpPr>
          <p:cNvPr id="6" name="Shape 4"/>
          <p:cNvSpPr/>
          <p:nvPr/>
        </p:nvSpPr>
        <p:spPr>
          <a:xfrm>
            <a:off x="6263640" y="2560320"/>
            <a:ext cx="5440680" cy="1965960"/>
          </a:xfrm>
          <a:prstGeom prst="roundRect">
            <a:avLst>
              <a:gd name="adj" fmla="val 2045"/>
            </a:avLst>
          </a:prstGeom>
          <a:solidFill>
            <a:srgbClr val="E2E5E9"/>
          </a:solidFill>
          <a:ln/>
          <a:effectLst>
            <a:outerShdw blurRad="88900" dist="38100" dir="5400000" algn="bl" rotWithShape="0">
              <a:srgbClr val="9FAEC0">
                <a:alpha val="45000"/>
              </a:srgbClr>
            </a:outerShdw>
          </a:effectLst>
        </p:spPr>
        <p:txBody>
          <a:bodyPr/>
          <a:lstStyle/>
          <a:p>
            <a:endParaRPr lang="en-US"/>
          </a:p>
        </p:txBody>
      </p:sp>
      <p:sp>
        <p:nvSpPr>
          <p:cNvPr id="7" name="Text 5"/>
          <p:cNvSpPr txBox="1"/>
          <p:nvPr/>
        </p:nvSpPr>
        <p:spPr>
          <a:xfrm>
            <a:off x="6583680" y="2761488"/>
            <a:ext cx="4800600" cy="457200"/>
          </a:xfrm>
          <a:prstGeom prst="rect">
            <a:avLst/>
          </a:prstGeom>
          <a:noFill/>
          <a:ln/>
        </p:spPr>
        <p:txBody>
          <a:bodyPr wrap="square" lIns="0" tIns="0" rIns="0" bIns="0" rtlCol="0" anchor="ctr"/>
          <a:lstStyle/>
          <a:p>
            <a:pPr marL="0" indent="0">
              <a:buNone/>
            </a:pPr>
            <a:r>
              <a:rPr lang="en-US" sz="1800" b="1" kern="0" spc="200" dirty="0">
                <a:solidFill>
                  <a:srgbClr val="00467F"/>
                </a:solidFill>
                <a:latin typeface="Gill Sans MT" pitchFamily="34" charset="0"/>
                <a:ea typeface="Gill Sans MT" pitchFamily="34" charset="-122"/>
                <a:cs typeface="Gill Sans MT" pitchFamily="34" charset="-120"/>
              </a:rPr>
              <a:t>INSIDE THE WORKSPACE</a:t>
            </a:r>
            <a:endParaRPr lang="en-US" sz="1800" dirty="0"/>
          </a:p>
        </p:txBody>
      </p:sp>
      <p:sp>
        <p:nvSpPr>
          <p:cNvPr id="8" name="Text 6"/>
          <p:cNvSpPr txBox="1"/>
          <p:nvPr/>
        </p:nvSpPr>
        <p:spPr>
          <a:xfrm>
            <a:off x="6629400" y="3337560"/>
            <a:ext cx="4709160" cy="160020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002B61"/>
                </a:solidFill>
                <a:latin typeface="Gill Sans MT" pitchFamily="34" charset="0"/>
                <a:ea typeface="Gill Sans MT" pitchFamily="34" charset="-122"/>
                <a:cs typeface="Gill Sans MT" pitchFamily="34" charset="-120"/>
              </a:rPr>
              <a:t>Uses our actual handbook, in our language</a:t>
            </a:r>
            <a:endParaRPr lang="en-US" sz="1550" dirty="0"/>
          </a:p>
          <a:p>
            <a:pPr marL="342900" indent="-342900">
              <a:spcAft>
                <a:spcPts val="1200"/>
              </a:spcAft>
              <a:buSzPct val="100000"/>
              <a:buChar char="•"/>
            </a:pPr>
            <a:r>
              <a:rPr lang="en-US" sz="1550" dirty="0">
                <a:solidFill>
                  <a:srgbClr val="002B61"/>
                </a:solidFill>
                <a:latin typeface="Gill Sans MT" pitchFamily="34" charset="0"/>
                <a:ea typeface="Gill Sans MT" pitchFamily="34" charset="-122"/>
                <a:cs typeface="Gill Sans MT" pitchFamily="34" charset="-120"/>
              </a:rPr>
              <a:t>Knows what’s decided and what’s still open</a:t>
            </a:r>
            <a:endParaRPr lang="en-US" sz="1550" dirty="0"/>
          </a:p>
          <a:p>
            <a:pPr marL="342900" indent="-342900">
              <a:spcAft>
                <a:spcPts val="1200"/>
              </a:spcAft>
              <a:buSzPct val="100000"/>
              <a:buChar char="•"/>
            </a:pPr>
            <a:r>
              <a:rPr lang="en-US" sz="1550" dirty="0">
                <a:solidFill>
                  <a:srgbClr val="002B61"/>
                </a:solidFill>
                <a:latin typeface="Gill Sans MT" pitchFamily="34" charset="0"/>
                <a:ea typeface="Gill Sans MT" pitchFamily="34" charset="-122"/>
                <a:cs typeface="Gill Sans MT" pitchFamily="34" charset="-120"/>
              </a:rPr>
              <a:t>Points to the notes it drew on</a:t>
            </a:r>
            <a:endParaRPr lang="en-US" sz="1550" dirty="0"/>
          </a:p>
        </p:txBody>
      </p:sp>
      <p:sp>
        <p:nvSpPr>
          <p:cNvPr id="9" name="Text 7"/>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7   ·   Ditch the Chat, Build the Workspace   ·   NWAIS 2026</a:t>
            </a:r>
            <a:endParaRPr lang="en-US" sz="950" dirty="0"/>
          </a:p>
        </p:txBody>
      </p:sp>
      <p:sp>
        <p:nvSpPr>
          <p:cNvPr id="10" name="Shape 4"/>
          <p:cNvSpPr/>
          <p:nvPr/>
        </p:nvSpPr>
        <p:spPr>
          <a:xfrm>
            <a:off x="548640" y="1371600"/>
            <a:ext cx="11155680" cy="914400"/>
          </a:xfrm>
          <a:prstGeom prst="roundRect">
            <a:avLst>
              <a:gd name="adj" fmla="val 2045"/>
            </a:avLst>
          </a:prstGeom>
          <a:solidFill>
            <a:srgbClr val="002B61"/>
          </a:solidFill>
          <a:ln/>
          <a:effectLst>
            <a:outerShdw blurRad="88900" dist="38100" dir="5400000" algn="bl" rotWithShape="0">
              <a:srgbClr val="9FAEC0">
                <a:alpha val="45000"/>
              </a:srgbClr>
            </a:outerShdw>
          </a:effectLst>
        </p:spPr>
        <p:txBody>
          <a:bodyPr/>
          <a:lstStyle/>
          <a:p>
            <a:endParaRPr lang="en-US"/>
          </a:p>
        </p:txBody>
      </p:sp>
      <p:sp>
        <p:nvSpPr>
          <p:cNvPr id="11" name="TextBox 10"/>
          <p:cNvSpPr txBox="1"/>
          <p:nvPr/>
        </p:nvSpPr>
        <p:spPr>
          <a:xfrm>
            <a:off x="868680" y="1371600"/>
            <a:ext cx="1463040" cy="914400"/>
          </a:xfrm>
          <a:prstGeom prst="rect">
            <a:avLst/>
          </a:prstGeom>
          <a:noFill/>
        </p:spPr>
        <p:txBody>
          <a:bodyPr wrap="square" lIns="0" tIns="0" rIns="0" bIns="0" anchor="ctr">
            <a:spAutoFit/>
          </a:bodyPr>
          <a:lstStyle/>
          <a:p>
            <a:pPr algn="l"/>
            <a:r>
              <a:rPr sz="1300" b="1" i="0">
                <a:solidFill>
                  <a:srgbClr val="F0B300"/>
                </a:solidFill>
                <a:latin typeface="Gill Sans MT"/>
              </a:rPr>
              <a:t>THE PROMPT</a:t>
            </a:r>
          </a:p>
        </p:txBody>
      </p:sp>
      <p:sp>
        <p:nvSpPr>
          <p:cNvPr id="12" name="TextBox 11"/>
          <p:cNvSpPr txBox="1"/>
          <p:nvPr/>
        </p:nvSpPr>
        <p:spPr>
          <a:xfrm>
            <a:off x="2377440" y="1371600"/>
            <a:ext cx="9006840" cy="914400"/>
          </a:xfrm>
          <a:prstGeom prst="rect">
            <a:avLst/>
          </a:prstGeom>
          <a:noFill/>
        </p:spPr>
        <p:txBody>
          <a:bodyPr wrap="square" lIns="0" tIns="0" rIns="0" bIns="0" anchor="ctr">
            <a:spAutoFit/>
          </a:bodyPr>
          <a:lstStyle/>
          <a:p>
            <a:pPr algn="l"/>
            <a:r>
              <a:rPr sz="2000" b="0" i="1">
                <a:solidFill>
                  <a:srgbClr val="FFFFFF"/>
                </a:solidFill>
                <a:latin typeface="Gill Sans MT"/>
              </a:rPr>
              <a:t>A parent emails: “Can my kid use AI on their essays?” Draft my reply.</a:t>
            </a:r>
          </a:p>
        </p:txBody>
      </p:sp>
      <p:sp>
        <p:nvSpPr>
          <p:cNvPr id="13" name="TextBox 12"/>
          <p:cNvSpPr txBox="1"/>
          <p:nvPr/>
        </p:nvSpPr>
        <p:spPr>
          <a:xfrm>
            <a:off x="548640" y="4846320"/>
            <a:ext cx="11155680" cy="411480"/>
          </a:xfrm>
          <a:prstGeom prst="rect">
            <a:avLst/>
          </a:prstGeom>
          <a:noFill/>
        </p:spPr>
        <p:txBody>
          <a:bodyPr wrap="square" lIns="0" tIns="0" rIns="0" bIns="0" anchor="ctr">
            <a:spAutoFit/>
          </a:bodyPr>
          <a:lstStyle/>
          <a:p>
            <a:pPr algn="ctr"/>
            <a:r>
              <a:rPr sz="1700" b="1" i="0">
                <a:solidFill>
                  <a:srgbClr val="002B61"/>
                </a:solidFill>
                <a:latin typeface="Gill Sans MT"/>
              </a:rPr>
              <a:t>Same model, same prompt.  </a:t>
            </a:r>
            <a:r>
              <a:rPr sz="1700" b="0" i="0">
                <a:solidFill>
                  <a:srgbClr val="002B61"/>
                </a:solidFill>
                <a:latin typeface="Gill Sans MT"/>
              </a:rPr>
              <a:t>The only difference is what it could read.</a:t>
            </a:r>
          </a:p>
        </p:txBody>
      </p:sp>
      <p:pic>
        <p:nvPicPr>
          <p:cNvPr id="14" name="Picture 13" descr="image2.png"/>
          <p:cNvPicPr>
            <a:picLocks noChangeAspect="1"/>
          </p:cNvPicPr>
          <p:nvPr/>
        </p:nvPicPr>
        <p:blipFill>
          <a:blip r:embed="rId3"/>
          <a:stretch>
            <a:fillRect/>
          </a:stretch>
        </p:blipFill>
        <p:spPr>
          <a:xfrm>
            <a:off x="9421368" y="6433719"/>
            <a:ext cx="2221992" cy="290779"/>
          </a:xfrm>
          <a:prstGeom prst="rect">
            <a:avLst/>
          </a:prstGeom>
        </p:spPr>
      </p:pic>
    </p:spTree>
    <p:extLst>
      <p:ext uri="{BB962C8B-B14F-4D97-AF65-F5344CB8AC3E}">
        <p14:creationId xmlns:p14="http://schemas.microsoft.com/office/powerpoint/2010/main" val="101386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You stay responsible for your work</a:t>
            </a:r>
            <a:endParaRPr lang="en-US" sz="3000" dirty="0"/>
          </a:p>
        </p:txBody>
      </p:sp>
      <p:sp>
        <p:nvSpPr>
          <p:cNvPr id="3" name="Shape 1"/>
          <p:cNvSpPr/>
          <p:nvPr/>
        </p:nvSpPr>
        <p:spPr>
          <a:xfrm>
            <a:off x="548640" y="1600200"/>
            <a:ext cx="11091672" cy="1371600"/>
          </a:xfrm>
          <a:prstGeom prst="roundRect">
            <a:avLst>
              <a:gd name="adj" fmla="val 6000"/>
            </a:avLst>
          </a:prstGeom>
          <a:solidFill>
            <a:srgbClr val="E2E5E9"/>
          </a:solidFill>
          <a:ln/>
          <a:effectLst>
            <a:outerShdw blurRad="88900" dist="38100" dir="5400000" algn="bl" rotWithShape="0">
              <a:srgbClr val="9FAEC0">
                <a:alpha val="45000"/>
              </a:srgbClr>
            </a:outerShdw>
          </a:effectLst>
        </p:spPr>
        <p:txBody>
          <a:bodyPr/>
          <a:lstStyle/>
          <a:p>
            <a:endParaRPr lang="en-US"/>
          </a:p>
        </p:txBody>
      </p:sp>
      <p:sp>
        <p:nvSpPr>
          <p:cNvPr id="4" name="Text 2"/>
          <p:cNvSpPr txBox="1"/>
          <p:nvPr/>
        </p:nvSpPr>
        <p:spPr>
          <a:xfrm>
            <a:off x="914400" y="1600200"/>
            <a:ext cx="10360152" cy="1371600"/>
          </a:xfrm>
          <a:prstGeom prst="rect">
            <a:avLst/>
          </a:prstGeom>
          <a:noFill/>
          <a:ln/>
        </p:spPr>
        <p:txBody>
          <a:bodyPr wrap="square" lIns="0" tIns="0" rIns="0" bIns="0" rtlCol="0" anchor="ctr"/>
          <a:lstStyle/>
          <a:p>
            <a:pPr marL="0" indent="0">
              <a:buNone/>
            </a:pPr>
            <a:r>
              <a:rPr lang="en-US" sz="2200" b="1" i="1" dirty="0">
                <a:solidFill>
                  <a:srgbClr val="002B61"/>
                </a:solidFill>
                <a:latin typeface="Gill Sans MT" pitchFamily="34" charset="0"/>
                <a:ea typeface="Gill Sans MT" pitchFamily="34" charset="-122"/>
                <a:cs typeface="Gill Sans MT" pitchFamily="34" charset="-120"/>
              </a:rPr>
              <a:t>A workspace keeps the judgment human — and checkable.</a:t>
            </a:r>
            <a:endParaRPr lang="en-US" sz="2200" dirty="0"/>
          </a:p>
        </p:txBody>
      </p:sp>
      <p:sp>
        <p:nvSpPr>
          <p:cNvPr id="5" name="Shape 3"/>
          <p:cNvSpPr/>
          <p:nvPr/>
        </p:nvSpPr>
        <p:spPr>
          <a:xfrm>
            <a:off x="548640" y="3291840"/>
            <a:ext cx="3611880" cy="2468880"/>
          </a:xfrm>
          <a:prstGeom prst="roundRect">
            <a:avLst>
              <a:gd name="adj" fmla="val 3333"/>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6" name="Text 4"/>
          <p:cNvSpPr txBox="1"/>
          <p:nvPr/>
        </p:nvSpPr>
        <p:spPr>
          <a:xfrm>
            <a:off x="822960" y="3566160"/>
            <a:ext cx="3063240" cy="731520"/>
          </a:xfrm>
          <a:prstGeom prst="rect">
            <a:avLst/>
          </a:prstGeom>
          <a:noFill/>
          <a:ln/>
        </p:spPr>
        <p:txBody>
          <a:bodyPr wrap="square" lIns="0" tIns="0" rIns="0" bIns="0" rtlCol="0" anchor="ctr"/>
          <a:lstStyle/>
          <a:p>
            <a:pPr marL="0" indent="0">
              <a:buNone/>
            </a:pPr>
            <a:r>
              <a:rPr lang="en-US" sz="1800" b="1" dirty="0">
                <a:solidFill>
                  <a:srgbClr val="00467F"/>
                </a:solidFill>
                <a:latin typeface="Gill Sans MT" pitchFamily="34" charset="0"/>
                <a:ea typeface="Gill Sans MT" pitchFamily="34" charset="-122"/>
                <a:cs typeface="Gill Sans MT" pitchFamily="34" charset="-120"/>
              </a:rPr>
              <a:t>Point at the source</a:t>
            </a:r>
            <a:endParaRPr lang="en-US" sz="1800" dirty="0"/>
          </a:p>
        </p:txBody>
      </p:sp>
      <p:sp>
        <p:nvSpPr>
          <p:cNvPr id="7" name="Text 5"/>
          <p:cNvSpPr txBox="1"/>
          <p:nvPr/>
        </p:nvSpPr>
        <p:spPr>
          <a:xfrm>
            <a:off x="822960" y="4343400"/>
            <a:ext cx="3063240" cy="1280160"/>
          </a:xfrm>
          <a:prstGeom prst="rect">
            <a:avLst/>
          </a:prstGeom>
          <a:noFill/>
          <a:ln/>
        </p:spPr>
        <p:txBody>
          <a:bodyPr wrap="square" lIns="0" tIns="0" rIns="0" bIns="0" rtlCol="0" anchor="t"/>
          <a:lstStyle/>
          <a:p>
            <a:pPr marL="0" indent="0">
              <a:buNone/>
            </a:pPr>
            <a:r>
              <a:rPr lang="en-US" sz="1500" dirty="0">
                <a:solidFill>
                  <a:srgbClr val="5A6672"/>
                </a:solidFill>
                <a:latin typeface="Gill Sans MT" pitchFamily="34" charset="0"/>
                <a:ea typeface="Gill Sans MT" pitchFamily="34" charset="-122"/>
                <a:cs typeface="Gill Sans MT" pitchFamily="34" charset="-120"/>
              </a:rPr>
              <a:t>Every claim links to the note or record it rests on. Fluency isn't truth.</a:t>
            </a:r>
            <a:endParaRPr lang="en-US" sz="1500" dirty="0"/>
          </a:p>
        </p:txBody>
      </p:sp>
      <p:sp>
        <p:nvSpPr>
          <p:cNvPr id="8" name="Shape 6"/>
          <p:cNvSpPr/>
          <p:nvPr/>
        </p:nvSpPr>
        <p:spPr>
          <a:xfrm>
            <a:off x="4434840" y="3291840"/>
            <a:ext cx="3611880" cy="2468880"/>
          </a:xfrm>
          <a:prstGeom prst="roundRect">
            <a:avLst>
              <a:gd name="adj" fmla="val 3333"/>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9" name="Text 7"/>
          <p:cNvSpPr txBox="1"/>
          <p:nvPr/>
        </p:nvSpPr>
        <p:spPr>
          <a:xfrm>
            <a:off x="4709160" y="3566160"/>
            <a:ext cx="3063240" cy="731520"/>
          </a:xfrm>
          <a:prstGeom prst="rect">
            <a:avLst/>
          </a:prstGeom>
          <a:noFill/>
          <a:ln/>
        </p:spPr>
        <p:txBody>
          <a:bodyPr wrap="square" lIns="0" tIns="0" rIns="0" bIns="0" rtlCol="0" anchor="ctr"/>
          <a:lstStyle/>
          <a:p>
            <a:pPr marL="0" indent="0">
              <a:buNone/>
            </a:pPr>
            <a:r>
              <a:rPr lang="en-US" sz="1800" b="1" dirty="0">
                <a:solidFill>
                  <a:srgbClr val="00467F"/>
                </a:solidFill>
                <a:latin typeface="Gill Sans MT" pitchFamily="34" charset="0"/>
                <a:ea typeface="Gill Sans MT" pitchFamily="34" charset="-122"/>
                <a:cs typeface="Gill Sans MT" pitchFamily="34" charset="-120"/>
              </a:rPr>
              <a:t>Edit, don't argue</a:t>
            </a:r>
            <a:endParaRPr lang="en-US" sz="1800" dirty="0"/>
          </a:p>
        </p:txBody>
      </p:sp>
      <p:sp>
        <p:nvSpPr>
          <p:cNvPr id="10" name="Text 8"/>
          <p:cNvSpPr txBox="1"/>
          <p:nvPr/>
        </p:nvSpPr>
        <p:spPr>
          <a:xfrm>
            <a:off x="4709160" y="4343400"/>
            <a:ext cx="3063240" cy="1280160"/>
          </a:xfrm>
          <a:prstGeom prst="rect">
            <a:avLst/>
          </a:prstGeom>
          <a:noFill/>
          <a:ln/>
        </p:spPr>
        <p:txBody>
          <a:bodyPr wrap="square" lIns="0" tIns="0" rIns="0" bIns="0" rtlCol="0" anchor="t"/>
          <a:lstStyle/>
          <a:p>
            <a:pPr marL="0" indent="0">
              <a:buNone/>
            </a:pPr>
            <a:r>
              <a:rPr lang="en-US" sz="1500" dirty="0">
                <a:solidFill>
                  <a:srgbClr val="5A6672"/>
                </a:solidFill>
                <a:latin typeface="Gill Sans MT" pitchFamily="34" charset="0"/>
                <a:ea typeface="Gill Sans MT" pitchFamily="34" charset="-122"/>
                <a:cs typeface="Gill Sans MT" pitchFamily="34" charset="-120"/>
              </a:rPr>
              <a:t>When the output is wrong, fix the file it came from — and write down the rule the fix revealed.</a:t>
            </a:r>
            <a:endParaRPr lang="en-US" sz="1500" dirty="0"/>
          </a:p>
        </p:txBody>
      </p:sp>
      <p:sp>
        <p:nvSpPr>
          <p:cNvPr id="11" name="Shape 9"/>
          <p:cNvSpPr/>
          <p:nvPr/>
        </p:nvSpPr>
        <p:spPr>
          <a:xfrm>
            <a:off x="8321040" y="3291840"/>
            <a:ext cx="3611880" cy="2468880"/>
          </a:xfrm>
          <a:prstGeom prst="roundRect">
            <a:avLst>
              <a:gd name="adj" fmla="val 3333"/>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12" name="Text 10"/>
          <p:cNvSpPr txBox="1"/>
          <p:nvPr/>
        </p:nvSpPr>
        <p:spPr>
          <a:xfrm>
            <a:off x="8595360" y="3566160"/>
            <a:ext cx="3063240" cy="731520"/>
          </a:xfrm>
          <a:prstGeom prst="rect">
            <a:avLst/>
          </a:prstGeom>
          <a:noFill/>
          <a:ln/>
        </p:spPr>
        <p:txBody>
          <a:bodyPr wrap="square" lIns="0" tIns="0" rIns="0" bIns="0" rtlCol="0" anchor="ctr"/>
          <a:lstStyle/>
          <a:p>
            <a:pPr marL="0" indent="0">
              <a:buNone/>
            </a:pPr>
            <a:r>
              <a:rPr lang="en-US" sz="1800" b="1" dirty="0">
                <a:solidFill>
                  <a:srgbClr val="00467F"/>
                </a:solidFill>
                <a:latin typeface="Gill Sans MT" pitchFamily="34" charset="0"/>
                <a:ea typeface="Gill Sans MT" pitchFamily="34" charset="-122"/>
                <a:cs typeface="Gill Sans MT" pitchFamily="34" charset="-120"/>
              </a:rPr>
              <a:t>The line stays yours</a:t>
            </a:r>
            <a:endParaRPr lang="en-US" sz="1800" dirty="0"/>
          </a:p>
        </p:txBody>
      </p:sp>
      <p:sp>
        <p:nvSpPr>
          <p:cNvPr id="13" name="Text 11"/>
          <p:cNvSpPr txBox="1"/>
          <p:nvPr/>
        </p:nvSpPr>
        <p:spPr>
          <a:xfrm>
            <a:off x="8595360" y="4343400"/>
            <a:ext cx="3063240" cy="1280160"/>
          </a:xfrm>
          <a:prstGeom prst="rect">
            <a:avLst/>
          </a:prstGeom>
          <a:noFill/>
          <a:ln/>
        </p:spPr>
        <p:txBody>
          <a:bodyPr wrap="square" lIns="0" tIns="0" rIns="0" bIns="0" rtlCol="0" anchor="t"/>
          <a:lstStyle/>
          <a:p>
            <a:pPr marL="0" indent="0">
              <a:buNone/>
            </a:pPr>
            <a:r>
              <a:rPr lang="en-US" sz="1500" dirty="0">
                <a:solidFill>
                  <a:srgbClr val="5A6672"/>
                </a:solidFill>
                <a:latin typeface="Gill Sans MT" pitchFamily="34" charset="0"/>
                <a:ea typeface="Gill Sans MT" pitchFamily="34" charset="-122"/>
                <a:cs typeface="Gill Sans MT" pitchFamily="34" charset="-120"/>
              </a:rPr>
              <a:t>The system holds the full shape of your thinking; the decision is still yours to make.</a:t>
            </a:r>
            <a:endParaRPr lang="en-US" sz="1500" dirty="0"/>
          </a:p>
        </p:txBody>
      </p:sp>
      <p:sp>
        <p:nvSpPr>
          <p:cNvPr id="14" name="Text 12"/>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8   ·   Ditch the Chat, Build the Workspace   ·   NWAIS 2026</a:t>
            </a:r>
            <a:endParaRPr lang="en-US" sz="950" dirty="0"/>
          </a:p>
        </p:txBody>
      </p:sp>
      <p:pic>
        <p:nvPicPr>
          <p:cNvPr id="15" name="Picture 14" descr="image2.png"/>
          <p:cNvPicPr>
            <a:picLocks noChangeAspect="1"/>
          </p:cNvPicPr>
          <p:nvPr/>
        </p:nvPicPr>
        <p:blipFill>
          <a:blip r:embed="rId3"/>
          <a:stretch>
            <a:fillRect/>
          </a:stretch>
        </p:blipFill>
        <p:spPr>
          <a:xfrm>
            <a:off x="9421368" y="6433719"/>
            <a:ext cx="2221992" cy="290779"/>
          </a:xfrm>
          <a:prstGeom prst="rect">
            <a:avLst/>
          </a:prstGeom>
        </p:spPr>
      </p:pic>
    </p:spTree>
    <p:extLst>
      <p:ext uri="{BB962C8B-B14F-4D97-AF65-F5344CB8AC3E}">
        <p14:creationId xmlns:p14="http://schemas.microsoft.com/office/powerpoint/2010/main" val="974089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002B61"/>
        </a:solidFill>
        <a:effectLst/>
      </p:bgPr>
    </p:bg>
    <p:spTree>
      <p:nvGrpSpPr>
        <p:cNvPr id="1" name=""/>
        <p:cNvGrpSpPr/>
        <p:nvPr/>
      </p:nvGrpSpPr>
      <p:grpSpPr>
        <a:xfrm>
          <a:off x="0" y="0"/>
          <a:ext cx="0" cy="0"/>
          <a:chOff x="0" y="0"/>
          <a:chExt cx="0" cy="0"/>
        </a:xfrm>
      </p:grpSpPr>
      <p:sp>
        <p:nvSpPr>
          <p:cNvPr id="2" name="Text 0"/>
          <p:cNvSpPr txBox="1"/>
          <p:nvPr/>
        </p:nvSpPr>
        <p:spPr>
          <a:xfrm>
            <a:off x="777240" y="2468880"/>
            <a:ext cx="7315200" cy="365760"/>
          </a:xfrm>
          <a:prstGeom prst="rect">
            <a:avLst/>
          </a:prstGeom>
          <a:noFill/>
          <a:ln/>
        </p:spPr>
        <p:txBody>
          <a:bodyPr wrap="square" lIns="0" tIns="0" rIns="0" bIns="0" rtlCol="0" anchor="ctr"/>
          <a:lstStyle/>
          <a:p>
            <a:pPr marL="0" indent="0">
              <a:buNone/>
            </a:pPr>
            <a:r>
              <a:rPr lang="en-US" sz="1600" b="1" kern="0" spc="300" dirty="0">
                <a:solidFill>
                  <a:srgbClr val="F0B300"/>
                </a:solidFill>
                <a:latin typeface="Gill Sans MT" pitchFamily="34" charset="0"/>
                <a:ea typeface="Gill Sans MT" pitchFamily="34" charset="-122"/>
                <a:cs typeface="Gill Sans MT" pitchFamily="34" charset="-120"/>
              </a:rPr>
              <a:t>PART TWO</a:t>
            </a:r>
            <a:endParaRPr lang="en-US" sz="1600" dirty="0"/>
          </a:p>
        </p:txBody>
      </p:sp>
      <p:sp>
        <p:nvSpPr>
          <p:cNvPr id="3" name="Text 1"/>
          <p:cNvSpPr txBox="1"/>
          <p:nvPr/>
        </p:nvSpPr>
        <p:spPr>
          <a:xfrm>
            <a:off x="731520" y="2880360"/>
            <a:ext cx="10698480" cy="1097280"/>
          </a:xfrm>
          <a:prstGeom prst="rect">
            <a:avLst/>
          </a:prstGeom>
          <a:noFill/>
          <a:ln/>
        </p:spPr>
        <p:txBody>
          <a:bodyPr wrap="square" lIns="0" tIns="0" rIns="0" bIns="0" rtlCol="0" anchor="ctr"/>
          <a:lstStyle/>
          <a:p>
            <a:pPr marL="0" indent="0">
              <a:buNone/>
            </a:pPr>
            <a:r>
              <a:rPr lang="en-US" sz="4000" b="1" dirty="0">
                <a:solidFill>
                  <a:srgbClr val="FFFFFF"/>
                </a:solidFill>
                <a:latin typeface="Gill Sans MT" pitchFamily="34" charset="0"/>
                <a:ea typeface="Gill Sans MT" pitchFamily="34" charset="-122"/>
                <a:cs typeface="Gill Sans MT" pitchFamily="34" charset="-120"/>
              </a:rPr>
              <a:t>Our workspaces</a:t>
            </a:r>
            <a:endParaRPr lang="en-US" sz="4000" dirty="0"/>
          </a:p>
        </p:txBody>
      </p:sp>
      <p:sp>
        <p:nvSpPr>
          <p:cNvPr id="4" name="Text 2"/>
          <p:cNvSpPr txBox="1"/>
          <p:nvPr/>
        </p:nvSpPr>
        <p:spPr>
          <a:xfrm>
            <a:off x="777240" y="4023360"/>
            <a:ext cx="10058400" cy="548640"/>
          </a:xfrm>
          <a:prstGeom prst="rect">
            <a:avLst/>
          </a:prstGeom>
          <a:noFill/>
          <a:ln/>
        </p:spPr>
        <p:txBody>
          <a:bodyPr wrap="square" lIns="0" tIns="0" rIns="0" bIns="0" rtlCol="0" anchor="ctr"/>
          <a:lstStyle/>
          <a:p>
            <a:pPr marL="0" indent="0">
              <a:buNone/>
            </a:pPr>
            <a:r>
              <a:rPr lang="en-US" sz="1800" i="1" dirty="0">
                <a:solidFill>
                  <a:srgbClr val="E2E5E9"/>
                </a:solidFill>
                <a:latin typeface="Gill Sans MT" pitchFamily="34" charset="0"/>
                <a:ea typeface="Gill Sans MT" pitchFamily="34" charset="-122"/>
                <a:cs typeface="Gill Sans MT" pitchFamily="34" charset="-120"/>
              </a:rPr>
              <a:t>Real ones, built at Eastside Prep.</a:t>
            </a:r>
            <a:endParaRPr lang="en-US" sz="1800" dirty="0"/>
          </a:p>
        </p:txBody>
      </p:sp>
    </p:spTree>
    <p:extLst>
      <p:ext uri="{BB962C8B-B14F-4D97-AF65-F5344CB8AC3E}">
        <p14:creationId xmlns:p14="http://schemas.microsoft.com/office/powerpoint/2010/main" val="18315405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Curriculum — a thinking workspace</a:t>
            </a:r>
            <a:endParaRPr lang="en-US" sz="3000" dirty="0"/>
          </a:p>
        </p:txBody>
      </p:sp>
      <p:sp>
        <p:nvSpPr>
          <p:cNvPr id="3" name="Text 1"/>
          <p:cNvSpPr txBox="1"/>
          <p:nvPr/>
        </p:nvSpPr>
        <p:spPr>
          <a:xfrm>
            <a:off x="548640" y="1508760"/>
            <a:ext cx="5943600" cy="1371600"/>
          </a:xfrm>
          <a:prstGeom prst="rect">
            <a:avLst/>
          </a:prstGeom>
          <a:noFill/>
          <a:ln/>
        </p:spPr>
        <p:txBody>
          <a:bodyPr wrap="square" lIns="0" tIns="0" rIns="0" bIns="0" rtlCol="0" anchor="t"/>
          <a:lstStyle/>
          <a:p>
            <a:pPr marL="0" indent="0">
              <a:spcAft>
                <a:spcPts val="800"/>
              </a:spcAft>
              <a:buNone/>
            </a:pPr>
            <a:r>
              <a:rPr lang="en-US" sz="1700" b="1" dirty="0">
                <a:solidFill>
                  <a:srgbClr val="002B61"/>
                </a:solidFill>
                <a:latin typeface="Gill Sans MT" pitchFamily="34" charset="0"/>
                <a:ea typeface="Gill Sans MT" pitchFamily="34" charset="-122"/>
                <a:cs typeface="Gill Sans MT" pitchFamily="34" charset="-120"/>
              </a:rPr>
              <a:t>A year of thinking about school and AI.</a:t>
            </a:r>
            <a:endParaRPr lang="en-US" sz="1700" dirty="0"/>
          </a:p>
          <a:p>
            <a:pPr marL="0" indent="0">
              <a:spcAft>
                <a:spcPts val="1400"/>
              </a:spcAft>
              <a:buNone/>
            </a:pPr>
            <a:r>
              <a:rPr lang="en-US" sz="1600" dirty="0">
                <a:solidFill>
                  <a:srgbClr val="5A6672"/>
                </a:solidFill>
                <a:latin typeface="Gill Sans MT" pitchFamily="34" charset="0"/>
                <a:ea typeface="Gill Sans MT" pitchFamily="34" charset="-122"/>
                <a:cs typeface="Gill Sans MT" pitchFamily="34" charset="-120"/>
              </a:rPr>
              <a:t>Reference material (mine and others). The AI breaks them into small ideas, each pointing back to where it came from.</a:t>
            </a:r>
            <a:endParaRPr lang="en-US" sz="1700" dirty="0"/>
          </a:p>
        </p:txBody>
      </p:sp>
      <p:sp>
        <p:nvSpPr>
          <p:cNvPr id="4" name="Text 2"/>
          <p:cNvSpPr txBox="1"/>
          <p:nvPr/>
        </p:nvSpPr>
        <p:spPr>
          <a:xfrm>
            <a:off x="548640" y="2743200"/>
            <a:ext cx="5943600" cy="2743200"/>
          </a:xfrm>
          <a:prstGeom prst="rect">
            <a:avLst/>
          </a:prstGeom>
          <a:noFill/>
          <a:ln/>
        </p:spPr>
        <p:txBody>
          <a:bodyPr wrap="square" lIns="0" tIns="0" rIns="0" bIns="0" rtlCol="0" anchor="t"/>
          <a:lstStyle/>
          <a:p>
            <a:pPr marL="342900" indent="-342900">
              <a:spcAft>
                <a:spcPts val="900"/>
              </a:spcAft>
              <a:buSzPct val="100000"/>
              <a:buChar char="•"/>
            </a:pPr>
            <a:r>
              <a:rPr lang="en-US" sz="1450" dirty="0">
                <a:solidFill>
                  <a:srgbClr val="002B61"/>
                </a:solidFill>
                <a:latin typeface="Gill Sans MT" pitchFamily="34" charset="0"/>
                <a:ea typeface="Gill Sans MT" pitchFamily="34" charset="-122"/>
                <a:cs typeface="Gill Sans MT" pitchFamily="34" charset="-120"/>
              </a:rPr>
              <a:t>Artifacts examples: chat exports, surveys, our AI Approach, interviews, articles</a:t>
            </a:r>
            <a:endParaRPr lang="en-US" sz="1450" dirty="0"/>
          </a:p>
          <a:p>
            <a:pPr marL="342900" indent="-342900">
              <a:spcAft>
                <a:spcPts val="900"/>
              </a:spcAft>
              <a:buSzPct val="100000"/>
              <a:buChar char="•"/>
            </a:pPr>
            <a:r>
              <a:rPr lang="en-US" sz="1450" dirty="0">
                <a:solidFill>
                  <a:srgbClr val="002B61"/>
                </a:solidFill>
                <a:latin typeface="Gill Sans MT" pitchFamily="34" charset="0"/>
                <a:ea typeface="Gill Sans MT" pitchFamily="34" charset="-122"/>
                <a:cs typeface="Gill Sans MT" pitchFamily="34" charset="-120"/>
              </a:rPr>
              <a:t>Pull the individual ideas out of the artifacts</a:t>
            </a:r>
            <a:endParaRPr lang="en-US" sz="1450" dirty="0"/>
          </a:p>
          <a:p>
            <a:pPr marL="342900" indent="-342900">
              <a:spcAft>
                <a:spcPts val="900"/>
              </a:spcAft>
              <a:buSzPct val="100000"/>
              <a:buChar char="•"/>
            </a:pPr>
            <a:r>
              <a:rPr lang="en-US" sz="1450" dirty="0">
                <a:solidFill>
                  <a:srgbClr val="002B61"/>
                </a:solidFill>
                <a:latin typeface="Gill Sans MT" pitchFamily="34" charset="0"/>
                <a:ea typeface="Gill Sans MT" pitchFamily="34" charset="-122"/>
                <a:cs typeface="Gill Sans MT" pitchFamily="34" charset="-120"/>
              </a:rPr>
              <a:t>Maintain a map of which ideas conflict or agree with each other and which ones are non-negotiable (i.e. the school mission)</a:t>
            </a:r>
            <a:endParaRPr lang="en-US" sz="1450" dirty="0"/>
          </a:p>
          <a:p>
            <a:pPr marL="342900" indent="-342900">
              <a:spcAft>
                <a:spcPts val="900"/>
              </a:spcAft>
              <a:buSzPct val="100000"/>
              <a:buChar char="•"/>
            </a:pPr>
            <a:r>
              <a:rPr lang="en-US" sz="1450" dirty="0">
                <a:solidFill>
                  <a:srgbClr val="002B61"/>
                </a:solidFill>
                <a:latin typeface="Gill Sans MT" pitchFamily="34" charset="0"/>
                <a:ea typeface="Gill Sans MT" pitchFamily="34" charset="-122"/>
                <a:cs typeface="Gill Sans MT" pitchFamily="34" charset="-120"/>
              </a:rPr>
              <a:t>Keep the retired ideas, so we can see how our thinking evolved</a:t>
            </a:r>
            <a:endParaRPr lang="en-US" sz="1450" dirty="0"/>
          </a:p>
        </p:txBody>
      </p:sp>
      <p:sp>
        <p:nvSpPr>
          <p:cNvPr id="5" name="Shape 3"/>
          <p:cNvSpPr/>
          <p:nvPr/>
        </p:nvSpPr>
        <p:spPr>
          <a:xfrm>
            <a:off x="6949440" y="1508760"/>
            <a:ext cx="4663440" cy="4114800"/>
          </a:xfrm>
          <a:prstGeom prst="roundRect">
            <a:avLst>
              <a:gd name="adj" fmla="val 2000"/>
            </a:avLst>
          </a:prstGeom>
          <a:solidFill>
            <a:srgbClr val="E2E5E9"/>
          </a:solidFill>
          <a:ln/>
          <a:effectLst>
            <a:outerShdw blurRad="88900" dist="38100" dir="5400000" algn="bl" rotWithShape="0">
              <a:srgbClr val="9FAEC0">
                <a:alpha val="45000"/>
              </a:srgbClr>
            </a:outerShdw>
          </a:effectLst>
        </p:spPr>
        <p:txBody>
          <a:bodyPr/>
          <a:lstStyle/>
          <a:p>
            <a:endParaRPr lang="en-US"/>
          </a:p>
        </p:txBody>
      </p:sp>
      <p:sp>
        <p:nvSpPr>
          <p:cNvPr id="6" name="Text 4"/>
          <p:cNvSpPr txBox="1"/>
          <p:nvPr/>
        </p:nvSpPr>
        <p:spPr>
          <a:xfrm>
            <a:off x="7269480" y="1737360"/>
            <a:ext cx="4023360" cy="457200"/>
          </a:xfrm>
          <a:prstGeom prst="rect">
            <a:avLst/>
          </a:prstGeom>
          <a:noFill/>
          <a:ln/>
        </p:spPr>
        <p:txBody>
          <a:bodyPr wrap="square" lIns="0" tIns="0" rIns="0" bIns="0" rtlCol="0" anchor="ctr"/>
          <a:lstStyle/>
          <a:p>
            <a:pPr marL="0" indent="0">
              <a:buNone/>
            </a:pPr>
            <a:r>
              <a:rPr lang="en-US" sz="1600" b="1" dirty="0">
                <a:solidFill>
                  <a:srgbClr val="00467F"/>
                </a:solidFill>
                <a:latin typeface="Gill Sans MT" pitchFamily="34" charset="0"/>
                <a:ea typeface="Gill Sans MT" pitchFamily="34" charset="-122"/>
                <a:cs typeface="Gill Sans MT" pitchFamily="34" charset="-120"/>
              </a:rPr>
              <a:t>Ask it questions</a:t>
            </a:r>
            <a:endParaRPr lang="en-US" sz="1600" dirty="0"/>
          </a:p>
        </p:txBody>
      </p:sp>
      <p:sp>
        <p:nvSpPr>
          <p:cNvPr id="7" name="Text 5"/>
          <p:cNvSpPr txBox="1"/>
          <p:nvPr/>
        </p:nvSpPr>
        <p:spPr>
          <a:xfrm>
            <a:off x="7269480" y="2286000"/>
            <a:ext cx="4023360" cy="1371600"/>
          </a:xfrm>
          <a:prstGeom prst="rect">
            <a:avLst/>
          </a:prstGeom>
          <a:noFill/>
          <a:ln/>
        </p:spPr>
        <p:txBody>
          <a:bodyPr wrap="square" lIns="0" tIns="0" rIns="0" bIns="0" rtlCol="0" anchor="t"/>
          <a:lstStyle/>
          <a:p>
            <a:pPr marL="0" indent="0">
              <a:buNone/>
            </a:pPr>
            <a:r>
              <a:rPr lang="en-US" sz="1500" i="1" dirty="0">
                <a:solidFill>
                  <a:srgbClr val="002B61"/>
                </a:solidFill>
                <a:latin typeface="Gill Sans MT" pitchFamily="34" charset="0"/>
                <a:ea typeface="Gill Sans MT" pitchFamily="34" charset="-122"/>
                <a:cs typeface="Gill Sans MT" pitchFamily="34" charset="-120"/>
              </a:rPr>
              <a:t>“Where have I changed my mind this year — and what changed it?”</a:t>
            </a:r>
            <a:endParaRPr lang="en-US" sz="1500" dirty="0"/>
          </a:p>
        </p:txBody>
      </p:sp>
      <p:sp>
        <p:nvSpPr>
          <p:cNvPr id="8" name="Text 6"/>
          <p:cNvSpPr txBox="1"/>
          <p:nvPr/>
        </p:nvSpPr>
        <p:spPr>
          <a:xfrm>
            <a:off x="7269480" y="4154556"/>
            <a:ext cx="4023360" cy="1331843"/>
          </a:xfrm>
          <a:prstGeom prst="rect">
            <a:avLst/>
          </a:prstGeom>
          <a:noFill/>
          <a:ln/>
        </p:spPr>
        <p:txBody>
          <a:bodyPr wrap="square" lIns="0" tIns="0" rIns="0" bIns="0" rtlCol="0" anchor="t"/>
          <a:lstStyle/>
          <a:p>
            <a:pPr marL="0" indent="0">
              <a:buNone/>
            </a:pPr>
            <a:r>
              <a:rPr lang="en-US" b="1" i="1" dirty="0">
                <a:solidFill>
                  <a:srgbClr val="002B61"/>
                </a:solidFill>
                <a:latin typeface="Gill Sans MT" pitchFamily="34" charset="0"/>
                <a:ea typeface="Gill Sans MT" pitchFamily="34" charset="-122"/>
                <a:cs typeface="Gill Sans MT" pitchFamily="34" charset="-120"/>
              </a:rPr>
              <a:t>Like paper before it, this effectively increases your working memory</a:t>
            </a:r>
            <a:endParaRPr lang="en-US" i="1" dirty="0"/>
          </a:p>
        </p:txBody>
      </p:sp>
      <p:sp>
        <p:nvSpPr>
          <p:cNvPr id="9" name="Text 7"/>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10   ·   Ditch the Chat, Build the Workspace   ·   NWAIS 2026</a:t>
            </a:r>
            <a:endParaRPr lang="en-US" sz="950" dirty="0"/>
          </a:p>
        </p:txBody>
      </p:sp>
      <p:pic>
        <p:nvPicPr>
          <p:cNvPr id="10" name="Picture 9" descr="image2.png"/>
          <p:cNvPicPr>
            <a:picLocks noChangeAspect="1"/>
          </p:cNvPicPr>
          <p:nvPr/>
        </p:nvPicPr>
        <p:blipFill>
          <a:blip r:embed="rId3"/>
          <a:stretch>
            <a:fillRect/>
          </a:stretch>
        </p:blipFill>
        <p:spPr>
          <a:xfrm>
            <a:off x="9421368" y="6433719"/>
            <a:ext cx="2221992" cy="290779"/>
          </a:xfrm>
          <a:prstGeom prst="rect">
            <a:avLst/>
          </a:prstGeom>
        </p:spPr>
      </p:pic>
      <p:sp>
        <p:nvSpPr>
          <p:cNvPr id="12" name="Text 6">
            <a:extLst>
              <a:ext uri="{FF2B5EF4-FFF2-40B4-BE49-F238E27FC236}">
                <a16:creationId xmlns:a16="http://schemas.microsoft.com/office/drawing/2014/main" id="{A6DEA936-BCF9-2379-474C-DE106DC74297}"/>
              </a:ext>
            </a:extLst>
          </p:cNvPr>
          <p:cNvSpPr txBox="1"/>
          <p:nvPr/>
        </p:nvSpPr>
        <p:spPr>
          <a:xfrm>
            <a:off x="7269480" y="2918460"/>
            <a:ext cx="4023360" cy="1022405"/>
          </a:xfrm>
          <a:prstGeom prst="rect">
            <a:avLst/>
          </a:prstGeom>
          <a:noFill/>
          <a:ln/>
        </p:spPr>
        <p:txBody>
          <a:bodyPr wrap="square" lIns="0" tIns="0" rIns="0" bIns="0" rtlCol="0" anchor="t"/>
          <a:lstStyle/>
          <a:p>
            <a:pPr marL="0" indent="0">
              <a:buNone/>
            </a:pPr>
            <a:r>
              <a:rPr lang="en-US" sz="1450" dirty="0">
                <a:solidFill>
                  <a:srgbClr val="5A6672"/>
                </a:solidFill>
                <a:latin typeface="Gill Sans MT" pitchFamily="34" charset="0"/>
                <a:ea typeface="Gill Sans MT" pitchFamily="34" charset="-122"/>
                <a:cs typeface="Gill Sans MT" pitchFamily="34" charset="-120"/>
              </a:rPr>
              <a:t>It answers from my thinking, not the internet’s — </a:t>
            </a:r>
            <a:r>
              <a:rPr lang="en-US" sz="1450" b="1" dirty="0">
                <a:solidFill>
                  <a:srgbClr val="002B61"/>
                </a:solidFill>
                <a:latin typeface="Gill Sans MT" pitchFamily="34" charset="0"/>
                <a:ea typeface="Gill Sans MT" pitchFamily="34" charset="-122"/>
                <a:cs typeface="Gill Sans MT" pitchFamily="34" charset="-120"/>
              </a:rPr>
              <a:t>and points to the idea and the artifact behind each claim.</a:t>
            </a:r>
            <a:endParaRPr lang="en-US" sz="1450" dirty="0"/>
          </a:p>
        </p:txBody>
      </p:sp>
    </p:spTree>
    <p:extLst>
      <p:ext uri="{BB962C8B-B14F-4D97-AF65-F5344CB8AC3E}">
        <p14:creationId xmlns:p14="http://schemas.microsoft.com/office/powerpoint/2010/main" val="31214659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Math placement — a developing workspace</a:t>
            </a:r>
            <a:endParaRPr lang="en-US" sz="3000" dirty="0"/>
          </a:p>
        </p:txBody>
      </p:sp>
      <p:sp>
        <p:nvSpPr>
          <p:cNvPr id="4" name="Shape 2"/>
          <p:cNvSpPr/>
          <p:nvPr/>
        </p:nvSpPr>
        <p:spPr>
          <a:xfrm>
            <a:off x="548640" y="1737360"/>
            <a:ext cx="3611880" cy="3108960"/>
          </a:xfrm>
          <a:prstGeom prst="roundRect">
            <a:avLst>
              <a:gd name="adj" fmla="val 2647"/>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5" name="Shape 3"/>
          <p:cNvSpPr/>
          <p:nvPr/>
        </p:nvSpPr>
        <p:spPr>
          <a:xfrm>
            <a:off x="822960" y="2011680"/>
            <a:ext cx="548640" cy="548640"/>
          </a:xfrm>
          <a:prstGeom prst="ellipse">
            <a:avLst/>
          </a:prstGeom>
          <a:solidFill>
            <a:srgbClr val="00467F"/>
          </a:solidFill>
          <a:ln/>
        </p:spPr>
        <p:txBody>
          <a:bodyPr/>
          <a:lstStyle/>
          <a:p>
            <a:endParaRPr lang="en-US"/>
          </a:p>
        </p:txBody>
      </p:sp>
      <p:sp>
        <p:nvSpPr>
          <p:cNvPr id="6" name="Text 4"/>
          <p:cNvSpPr txBox="1"/>
          <p:nvPr/>
        </p:nvSpPr>
        <p:spPr>
          <a:xfrm>
            <a:off x="822960" y="201168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Gill Sans MT" pitchFamily="34" charset="0"/>
                <a:ea typeface="Gill Sans MT" pitchFamily="34" charset="-122"/>
                <a:cs typeface="Gill Sans MT" pitchFamily="34" charset="-120"/>
              </a:rPr>
              <a:t>1</a:t>
            </a:r>
            <a:endParaRPr lang="en-US" sz="1800" dirty="0"/>
          </a:p>
        </p:txBody>
      </p:sp>
      <p:sp>
        <p:nvSpPr>
          <p:cNvPr id="7" name="Text 5"/>
          <p:cNvSpPr txBox="1"/>
          <p:nvPr/>
        </p:nvSpPr>
        <p:spPr>
          <a:xfrm>
            <a:off x="822960" y="2697480"/>
            <a:ext cx="3063240" cy="731520"/>
          </a:xfrm>
          <a:prstGeom prst="rect">
            <a:avLst/>
          </a:prstGeom>
          <a:noFill/>
          <a:ln/>
        </p:spPr>
        <p:txBody>
          <a:bodyPr wrap="square" lIns="0" tIns="0" rIns="0" bIns="0" rtlCol="0" anchor="ctr"/>
          <a:lstStyle/>
          <a:p>
            <a:pPr marL="0" indent="0">
              <a:buNone/>
            </a:pPr>
            <a:r>
              <a:rPr lang="en-US" sz="1700" b="1" dirty="0">
                <a:solidFill>
                  <a:srgbClr val="002B61"/>
                </a:solidFill>
                <a:latin typeface="Gill Sans MT" pitchFamily="34" charset="0"/>
                <a:ea typeface="Gill Sans MT" pitchFamily="34" charset="-122"/>
                <a:cs typeface="Gill Sans MT" pitchFamily="34" charset="-120"/>
              </a:rPr>
              <a:t>Actions in your words</a:t>
            </a:r>
            <a:endParaRPr lang="en-US" sz="1700" dirty="0"/>
          </a:p>
        </p:txBody>
      </p:sp>
      <p:sp>
        <p:nvSpPr>
          <p:cNvPr id="8" name="Text 6"/>
          <p:cNvSpPr txBox="1"/>
          <p:nvPr/>
        </p:nvSpPr>
        <p:spPr>
          <a:xfrm>
            <a:off x="822960" y="3337560"/>
            <a:ext cx="3063240" cy="1371600"/>
          </a:xfrm>
          <a:prstGeom prst="rect">
            <a:avLst/>
          </a:prstGeom>
          <a:noFill/>
          <a:ln/>
        </p:spPr>
        <p:txBody>
          <a:bodyPr wrap="square" lIns="0" tIns="0" rIns="0" bIns="0" rtlCol="0" anchor="t"/>
          <a:lstStyle/>
          <a:p>
            <a:pPr marL="0" indent="0">
              <a:buNone/>
            </a:pPr>
            <a:r>
              <a:rPr lang="en-US" sz="1400" dirty="0">
                <a:solidFill>
                  <a:srgbClr val="5A6672"/>
                </a:solidFill>
                <a:latin typeface="Gill Sans MT" pitchFamily="34" charset="0"/>
                <a:ea typeface="Gill Sans MT" pitchFamily="34" charset="-122"/>
                <a:cs typeface="Gill Sans MT" pitchFamily="34" charset="-120"/>
              </a:rPr>
              <a:t>“Run placements.” “Tune the model.” Named the way the math department actually talks.</a:t>
            </a:r>
            <a:endParaRPr lang="en-US" sz="1400" dirty="0"/>
          </a:p>
        </p:txBody>
      </p:sp>
      <p:sp>
        <p:nvSpPr>
          <p:cNvPr id="9" name="Shape 7"/>
          <p:cNvSpPr/>
          <p:nvPr/>
        </p:nvSpPr>
        <p:spPr>
          <a:xfrm>
            <a:off x="4434840" y="1737360"/>
            <a:ext cx="3611880" cy="3108960"/>
          </a:xfrm>
          <a:prstGeom prst="roundRect">
            <a:avLst>
              <a:gd name="adj" fmla="val 2647"/>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10" name="Shape 8"/>
          <p:cNvSpPr/>
          <p:nvPr/>
        </p:nvSpPr>
        <p:spPr>
          <a:xfrm>
            <a:off x="4709160" y="2011680"/>
            <a:ext cx="548640" cy="548640"/>
          </a:xfrm>
          <a:prstGeom prst="ellipse">
            <a:avLst/>
          </a:prstGeom>
          <a:solidFill>
            <a:srgbClr val="F0B300"/>
          </a:solidFill>
          <a:ln/>
        </p:spPr>
        <p:txBody>
          <a:bodyPr/>
          <a:lstStyle/>
          <a:p>
            <a:endParaRPr lang="en-US"/>
          </a:p>
        </p:txBody>
      </p:sp>
      <p:sp>
        <p:nvSpPr>
          <p:cNvPr id="11" name="Text 9"/>
          <p:cNvSpPr txBox="1"/>
          <p:nvPr/>
        </p:nvSpPr>
        <p:spPr>
          <a:xfrm>
            <a:off x="4709160" y="2011680"/>
            <a:ext cx="548640" cy="548640"/>
          </a:xfrm>
          <a:prstGeom prst="rect">
            <a:avLst/>
          </a:prstGeom>
          <a:noFill/>
          <a:ln/>
        </p:spPr>
        <p:txBody>
          <a:bodyPr wrap="square" lIns="0" tIns="0" rIns="0" bIns="0" rtlCol="0" anchor="ctr"/>
          <a:lstStyle/>
          <a:p>
            <a:pPr marL="0" indent="0" algn="ctr">
              <a:buNone/>
            </a:pPr>
            <a:r>
              <a:rPr lang="en-US" sz="1800" b="1" dirty="0">
                <a:solidFill>
                  <a:srgbClr val="002B61"/>
                </a:solidFill>
                <a:latin typeface="Gill Sans MT" pitchFamily="34" charset="0"/>
                <a:ea typeface="Gill Sans MT" pitchFamily="34" charset="-122"/>
                <a:cs typeface="Gill Sans MT" pitchFamily="34" charset="-120"/>
              </a:rPr>
              <a:t>2</a:t>
            </a:r>
            <a:endParaRPr lang="en-US" sz="1800" dirty="0"/>
          </a:p>
        </p:txBody>
      </p:sp>
      <p:sp>
        <p:nvSpPr>
          <p:cNvPr id="12" name="Text 10"/>
          <p:cNvSpPr txBox="1"/>
          <p:nvPr/>
        </p:nvSpPr>
        <p:spPr>
          <a:xfrm>
            <a:off x="4709160" y="2697480"/>
            <a:ext cx="3063240" cy="731520"/>
          </a:xfrm>
          <a:prstGeom prst="rect">
            <a:avLst/>
          </a:prstGeom>
          <a:noFill/>
          <a:ln/>
        </p:spPr>
        <p:txBody>
          <a:bodyPr wrap="square" lIns="0" tIns="0" rIns="0" bIns="0" rtlCol="0" anchor="ctr"/>
          <a:lstStyle/>
          <a:p>
            <a:pPr marL="0" indent="0">
              <a:buNone/>
            </a:pPr>
            <a:r>
              <a:rPr lang="en-US" sz="1700" b="1" dirty="0">
                <a:solidFill>
                  <a:srgbClr val="002B61"/>
                </a:solidFill>
                <a:latin typeface="Gill Sans MT" pitchFamily="34" charset="0"/>
                <a:ea typeface="Gill Sans MT" pitchFamily="34" charset="-122"/>
                <a:cs typeface="Gill Sans MT" pitchFamily="34" charset="-120"/>
              </a:rPr>
              <a:t>Judgment in a file</a:t>
            </a:r>
            <a:endParaRPr lang="en-US" sz="1700" dirty="0"/>
          </a:p>
        </p:txBody>
      </p:sp>
      <p:sp>
        <p:nvSpPr>
          <p:cNvPr id="13" name="Text 11"/>
          <p:cNvSpPr txBox="1"/>
          <p:nvPr/>
        </p:nvSpPr>
        <p:spPr>
          <a:xfrm>
            <a:off x="4709160" y="3337560"/>
            <a:ext cx="3063240" cy="1371600"/>
          </a:xfrm>
          <a:prstGeom prst="rect">
            <a:avLst/>
          </a:prstGeom>
          <a:noFill/>
          <a:ln/>
        </p:spPr>
        <p:txBody>
          <a:bodyPr wrap="square" lIns="0" tIns="0" rIns="0" bIns="0" rtlCol="0" anchor="t"/>
          <a:lstStyle/>
          <a:p>
            <a:pPr marL="0" indent="0">
              <a:buNone/>
            </a:pPr>
            <a:r>
              <a:rPr lang="en-US" sz="1400" dirty="0">
                <a:solidFill>
                  <a:srgbClr val="5A6672"/>
                </a:solidFill>
                <a:latin typeface="Gill Sans MT" pitchFamily="34" charset="0"/>
                <a:ea typeface="Gill Sans MT" pitchFamily="34" charset="-122"/>
                <a:cs typeface="Gill Sans MT" pitchFamily="34" charset="-120"/>
              </a:rPr>
              <a:t>The placement rules live in an editable config — not a vendor's black box, not one person's head.</a:t>
            </a:r>
            <a:endParaRPr lang="en-US" sz="1400" dirty="0"/>
          </a:p>
        </p:txBody>
      </p:sp>
      <p:sp>
        <p:nvSpPr>
          <p:cNvPr id="14" name="Shape 12"/>
          <p:cNvSpPr/>
          <p:nvPr/>
        </p:nvSpPr>
        <p:spPr>
          <a:xfrm>
            <a:off x="8321040" y="1737360"/>
            <a:ext cx="3611880" cy="3108960"/>
          </a:xfrm>
          <a:prstGeom prst="roundRect">
            <a:avLst>
              <a:gd name="adj" fmla="val 2647"/>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15" name="Shape 13"/>
          <p:cNvSpPr/>
          <p:nvPr/>
        </p:nvSpPr>
        <p:spPr>
          <a:xfrm>
            <a:off x="8595360" y="2011680"/>
            <a:ext cx="548640" cy="548640"/>
          </a:xfrm>
          <a:prstGeom prst="ellipse">
            <a:avLst/>
          </a:prstGeom>
          <a:solidFill>
            <a:srgbClr val="9FAEC0"/>
          </a:solidFill>
          <a:ln/>
        </p:spPr>
        <p:txBody>
          <a:bodyPr/>
          <a:lstStyle/>
          <a:p>
            <a:endParaRPr lang="en-US"/>
          </a:p>
        </p:txBody>
      </p:sp>
      <p:sp>
        <p:nvSpPr>
          <p:cNvPr id="16" name="Text 14"/>
          <p:cNvSpPr txBox="1"/>
          <p:nvPr/>
        </p:nvSpPr>
        <p:spPr>
          <a:xfrm>
            <a:off x="8595360" y="2011680"/>
            <a:ext cx="548640" cy="548640"/>
          </a:xfrm>
          <a:prstGeom prst="rect">
            <a:avLst/>
          </a:prstGeom>
          <a:noFill/>
          <a:ln/>
        </p:spPr>
        <p:txBody>
          <a:bodyPr wrap="square" lIns="0" tIns="0" rIns="0" bIns="0" rtlCol="0" anchor="ctr"/>
          <a:lstStyle/>
          <a:p>
            <a:pPr marL="0" indent="0" algn="ctr">
              <a:buNone/>
            </a:pPr>
            <a:r>
              <a:rPr lang="en-US" sz="1800" b="1" dirty="0">
                <a:solidFill>
                  <a:srgbClr val="FFFFFF"/>
                </a:solidFill>
                <a:latin typeface="Gill Sans MT" pitchFamily="34" charset="0"/>
                <a:ea typeface="Gill Sans MT" pitchFamily="34" charset="-122"/>
                <a:cs typeface="Gill Sans MT" pitchFamily="34" charset="-120"/>
              </a:rPr>
              <a:t>3</a:t>
            </a:r>
            <a:endParaRPr lang="en-US" sz="1800" dirty="0"/>
          </a:p>
        </p:txBody>
      </p:sp>
      <p:sp>
        <p:nvSpPr>
          <p:cNvPr id="17" name="Text 15"/>
          <p:cNvSpPr txBox="1"/>
          <p:nvPr/>
        </p:nvSpPr>
        <p:spPr>
          <a:xfrm>
            <a:off x="8595360" y="2697480"/>
            <a:ext cx="3063240" cy="731520"/>
          </a:xfrm>
          <a:prstGeom prst="rect">
            <a:avLst/>
          </a:prstGeom>
          <a:noFill/>
          <a:ln/>
        </p:spPr>
        <p:txBody>
          <a:bodyPr wrap="square" lIns="0" tIns="0" rIns="0" bIns="0" rtlCol="0" anchor="ctr"/>
          <a:lstStyle/>
          <a:p>
            <a:pPr marL="0" indent="0">
              <a:buNone/>
            </a:pPr>
            <a:r>
              <a:rPr lang="en-US" sz="1700" b="1" dirty="0">
                <a:solidFill>
                  <a:srgbClr val="002B61"/>
                </a:solidFill>
                <a:latin typeface="Gill Sans MT" pitchFamily="34" charset="0"/>
                <a:ea typeface="Gill Sans MT" pitchFamily="34" charset="-122"/>
                <a:cs typeface="Gill Sans MT" pitchFamily="34" charset="-120"/>
              </a:rPr>
              <a:t>Disagree? Tune and rerun</a:t>
            </a:r>
            <a:endParaRPr lang="en-US" sz="1700" dirty="0"/>
          </a:p>
        </p:txBody>
      </p:sp>
      <p:sp>
        <p:nvSpPr>
          <p:cNvPr id="18" name="Text 16"/>
          <p:cNvSpPr txBox="1"/>
          <p:nvPr/>
        </p:nvSpPr>
        <p:spPr>
          <a:xfrm>
            <a:off x="8595360" y="3337560"/>
            <a:ext cx="3063240" cy="1371600"/>
          </a:xfrm>
          <a:prstGeom prst="rect">
            <a:avLst/>
          </a:prstGeom>
          <a:noFill/>
          <a:ln/>
        </p:spPr>
        <p:txBody>
          <a:bodyPr wrap="square" lIns="0" tIns="0" rIns="0" bIns="0" rtlCol="0" anchor="t"/>
          <a:lstStyle/>
          <a:p>
            <a:pPr marL="0" indent="0">
              <a:buNone/>
            </a:pPr>
            <a:r>
              <a:rPr lang="en-US" sz="1400" dirty="0">
                <a:solidFill>
                  <a:srgbClr val="5A6672"/>
                </a:solidFill>
                <a:latin typeface="Gill Sans MT" pitchFamily="34" charset="0"/>
                <a:ea typeface="Gill Sans MT" pitchFamily="34" charset="-122"/>
                <a:cs typeface="Gill Sans MT" pitchFamily="34" charset="-120"/>
              </a:rPr>
              <a:t>When a placement looks wrong, we change the file and run again. The judgment stays human — and written down.</a:t>
            </a:r>
            <a:endParaRPr lang="en-US" sz="1400" dirty="0"/>
          </a:p>
        </p:txBody>
      </p:sp>
      <p:sp>
        <p:nvSpPr>
          <p:cNvPr id="19" name="Text 17"/>
          <p:cNvSpPr txBox="1"/>
          <p:nvPr/>
        </p:nvSpPr>
        <p:spPr>
          <a:xfrm>
            <a:off x="548640" y="5074920"/>
            <a:ext cx="11091672" cy="548640"/>
          </a:xfrm>
          <a:prstGeom prst="rect">
            <a:avLst/>
          </a:prstGeom>
          <a:noFill/>
          <a:ln/>
        </p:spPr>
        <p:txBody>
          <a:bodyPr wrap="square" lIns="0" tIns="0" rIns="0" bIns="0" rtlCol="0" anchor="ctr"/>
          <a:lstStyle/>
          <a:p>
            <a:pPr marL="0" indent="0" algn="ctr">
              <a:buNone/>
            </a:pPr>
            <a:r>
              <a:rPr lang="en-US" sz="1450" i="1" dirty="0">
                <a:solidFill>
                  <a:srgbClr val="002B61"/>
                </a:solidFill>
                <a:latin typeface="Gill Sans MT" pitchFamily="34" charset="0"/>
                <a:ea typeface="Gill Sans MT" pitchFamily="34" charset="-122"/>
                <a:cs typeface="Gill Sans MT" pitchFamily="34" charset="-120"/>
              </a:rPr>
              <a:t>Same pattern as the thinking workspace — externalize the knowledge, let agents read it — a useful test, not a replacement (yet) for human review.</a:t>
            </a:r>
            <a:endParaRPr lang="en-US" sz="1450" dirty="0"/>
          </a:p>
        </p:txBody>
      </p:sp>
      <p:sp>
        <p:nvSpPr>
          <p:cNvPr id="20" name="Text 18"/>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11   ·   Ditch the Chat, Build the Workspace   ·   NWAIS 2026</a:t>
            </a:r>
            <a:endParaRPr lang="en-US" sz="950" dirty="0"/>
          </a:p>
        </p:txBody>
      </p:sp>
      <p:pic>
        <p:nvPicPr>
          <p:cNvPr id="21" name="Picture 20" descr="image2.png"/>
          <p:cNvPicPr>
            <a:picLocks noChangeAspect="1"/>
          </p:cNvPicPr>
          <p:nvPr/>
        </p:nvPicPr>
        <p:blipFill>
          <a:blip r:embed="rId3"/>
          <a:stretch>
            <a:fillRect/>
          </a:stretch>
        </p:blipFill>
        <p:spPr>
          <a:xfrm>
            <a:off x="9421368" y="6433719"/>
            <a:ext cx="2221992" cy="290779"/>
          </a:xfrm>
          <a:prstGeom prst="rect">
            <a:avLst/>
          </a:prstGeom>
        </p:spPr>
      </p:pic>
    </p:spTree>
    <p:extLst>
      <p:ext uri="{BB962C8B-B14F-4D97-AF65-F5344CB8AC3E}">
        <p14:creationId xmlns:p14="http://schemas.microsoft.com/office/powerpoint/2010/main" val="2002152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What you share: you define the thinking, it files</a:t>
            </a:r>
            <a:endParaRPr lang="en-US" sz="3000" dirty="0"/>
          </a:p>
        </p:txBody>
      </p:sp>
      <p:sp>
        <p:nvSpPr>
          <p:cNvPr id="3" name="Shape 1"/>
          <p:cNvSpPr/>
          <p:nvPr/>
        </p:nvSpPr>
        <p:spPr>
          <a:xfrm>
            <a:off x="685800" y="1737360"/>
            <a:ext cx="3291840" cy="2377440"/>
          </a:xfrm>
          <a:prstGeom prst="roundRect">
            <a:avLst>
              <a:gd name="adj" fmla="val 3462"/>
            </a:avLst>
          </a:prstGeom>
          <a:solidFill>
            <a:srgbClr val="E2E5E9"/>
          </a:solidFill>
          <a:ln/>
          <a:effectLst>
            <a:outerShdw blurRad="88900" dist="38100" dir="5400000" algn="bl" rotWithShape="0">
              <a:srgbClr val="9FAEC0">
                <a:alpha val="45000"/>
              </a:srgbClr>
            </a:outerShdw>
          </a:effectLst>
        </p:spPr>
        <p:txBody>
          <a:bodyPr/>
          <a:lstStyle/>
          <a:p>
            <a:endParaRPr lang="en-US"/>
          </a:p>
        </p:txBody>
      </p:sp>
      <p:sp>
        <p:nvSpPr>
          <p:cNvPr id="4" name="Text 2"/>
          <p:cNvSpPr txBox="1"/>
          <p:nvPr/>
        </p:nvSpPr>
        <p:spPr>
          <a:xfrm>
            <a:off x="960120" y="2057400"/>
            <a:ext cx="2743200" cy="548640"/>
          </a:xfrm>
          <a:prstGeom prst="rect">
            <a:avLst/>
          </a:prstGeom>
          <a:noFill/>
          <a:ln/>
        </p:spPr>
        <p:txBody>
          <a:bodyPr wrap="square" lIns="0" tIns="0" rIns="0" bIns="0" rtlCol="0" anchor="ctr"/>
          <a:lstStyle/>
          <a:p>
            <a:pPr marL="0" indent="0">
              <a:buNone/>
            </a:pPr>
            <a:r>
              <a:rPr lang="en-US" sz="2000" b="1" dirty="0">
                <a:solidFill>
                  <a:srgbClr val="00467F"/>
                </a:solidFill>
                <a:latin typeface="Gill Sans MT" pitchFamily="34" charset="0"/>
                <a:ea typeface="Gill Sans MT" pitchFamily="34" charset="-122"/>
                <a:cs typeface="Gill Sans MT" pitchFamily="34" charset="-120"/>
              </a:rPr>
              <a:t>Declare how it works</a:t>
            </a:r>
            <a:endParaRPr lang="en-US" sz="2000" dirty="0"/>
          </a:p>
        </p:txBody>
      </p:sp>
      <p:sp>
        <p:nvSpPr>
          <p:cNvPr id="5" name="Text 3"/>
          <p:cNvSpPr txBox="1"/>
          <p:nvPr/>
        </p:nvSpPr>
        <p:spPr>
          <a:xfrm>
            <a:off x="960120" y="2743200"/>
            <a:ext cx="2743200" cy="1188720"/>
          </a:xfrm>
          <a:prstGeom prst="rect">
            <a:avLst/>
          </a:prstGeom>
          <a:noFill/>
          <a:ln/>
        </p:spPr>
        <p:txBody>
          <a:bodyPr wrap="square" lIns="0" tIns="0" rIns="0" bIns="0" rtlCol="0" anchor="t"/>
          <a:lstStyle/>
          <a:p>
            <a:pPr marL="0" indent="0">
              <a:buNone/>
            </a:pPr>
            <a:r>
              <a:rPr lang="en-US" sz="1500" dirty="0">
                <a:solidFill>
                  <a:srgbClr val="5A6672"/>
                </a:solidFill>
                <a:latin typeface="Gill Sans MT" pitchFamily="34" charset="0"/>
                <a:ea typeface="Gill Sans MT" pitchFamily="34" charset="-122"/>
                <a:cs typeface="Gill Sans MT" pitchFamily="34" charset="-120"/>
              </a:rPr>
              <a:t>Tell it once what counts and how you’d file it. That gets saved.</a:t>
            </a:r>
            <a:endParaRPr lang="en-US" sz="1500" dirty="0"/>
          </a:p>
        </p:txBody>
      </p:sp>
      <p:sp>
        <p:nvSpPr>
          <p:cNvPr id="6" name="Text 4"/>
          <p:cNvSpPr txBox="1"/>
          <p:nvPr/>
        </p:nvSpPr>
        <p:spPr>
          <a:xfrm>
            <a:off x="4014216" y="2606040"/>
            <a:ext cx="457200" cy="548640"/>
          </a:xfrm>
          <a:prstGeom prst="rect">
            <a:avLst/>
          </a:prstGeom>
          <a:noFill/>
          <a:ln/>
        </p:spPr>
        <p:txBody>
          <a:bodyPr wrap="square" lIns="0" tIns="0" rIns="0" bIns="0" rtlCol="0" anchor="ctr"/>
          <a:lstStyle/>
          <a:p>
            <a:pPr marL="0" indent="0" algn="ctr">
              <a:buNone/>
            </a:pPr>
            <a:r>
              <a:rPr lang="en-US" sz="3000" b="1" dirty="0">
                <a:solidFill>
                  <a:srgbClr val="F0B300"/>
                </a:solidFill>
                <a:latin typeface="Gill Sans MT" pitchFamily="34" charset="0"/>
                <a:ea typeface="Gill Sans MT" pitchFamily="34" charset="-122"/>
                <a:cs typeface="Gill Sans MT" pitchFamily="34" charset="-120"/>
              </a:rPr>
              <a:t>→</a:t>
            </a:r>
            <a:endParaRPr lang="en-US" sz="3000" dirty="0"/>
          </a:p>
        </p:txBody>
      </p:sp>
      <p:sp>
        <p:nvSpPr>
          <p:cNvPr id="7" name="Shape 5"/>
          <p:cNvSpPr/>
          <p:nvPr/>
        </p:nvSpPr>
        <p:spPr>
          <a:xfrm>
            <a:off x="4480560" y="1737360"/>
            <a:ext cx="3291840" cy="2377440"/>
          </a:xfrm>
          <a:prstGeom prst="roundRect">
            <a:avLst>
              <a:gd name="adj" fmla="val 3462"/>
            </a:avLst>
          </a:prstGeom>
          <a:solidFill>
            <a:srgbClr val="E2E5E9"/>
          </a:solidFill>
          <a:ln/>
          <a:effectLst>
            <a:outerShdw blurRad="88900" dist="38100" dir="5400000" algn="bl" rotWithShape="0">
              <a:srgbClr val="9FAEC0">
                <a:alpha val="45000"/>
              </a:srgbClr>
            </a:outerShdw>
          </a:effectLst>
        </p:spPr>
        <p:txBody>
          <a:bodyPr/>
          <a:lstStyle/>
          <a:p>
            <a:endParaRPr lang="en-US"/>
          </a:p>
        </p:txBody>
      </p:sp>
      <p:sp>
        <p:nvSpPr>
          <p:cNvPr id="8" name="Text 6"/>
          <p:cNvSpPr txBox="1"/>
          <p:nvPr/>
        </p:nvSpPr>
        <p:spPr>
          <a:xfrm>
            <a:off x="4754880" y="2057400"/>
            <a:ext cx="2743200" cy="548640"/>
          </a:xfrm>
          <a:prstGeom prst="rect">
            <a:avLst/>
          </a:prstGeom>
          <a:noFill/>
          <a:ln/>
        </p:spPr>
        <p:txBody>
          <a:bodyPr wrap="square" lIns="0" tIns="0" rIns="0" bIns="0" rtlCol="0" anchor="ctr"/>
          <a:lstStyle/>
          <a:p>
            <a:pPr marL="0" indent="0">
              <a:buNone/>
            </a:pPr>
            <a:r>
              <a:rPr lang="en-US" sz="2000" b="1" dirty="0">
                <a:solidFill>
                  <a:srgbClr val="00467F"/>
                </a:solidFill>
                <a:latin typeface="Gill Sans MT" pitchFamily="34" charset="0"/>
                <a:ea typeface="Gill Sans MT" pitchFamily="34" charset="-122"/>
                <a:cs typeface="Gill Sans MT" pitchFamily="34" charset="-120"/>
              </a:rPr>
              <a:t>Think out loud</a:t>
            </a:r>
            <a:endParaRPr lang="en-US" sz="2000" dirty="0"/>
          </a:p>
        </p:txBody>
      </p:sp>
      <p:sp>
        <p:nvSpPr>
          <p:cNvPr id="9" name="Text 7"/>
          <p:cNvSpPr txBox="1"/>
          <p:nvPr/>
        </p:nvSpPr>
        <p:spPr>
          <a:xfrm>
            <a:off x="4754880" y="2743200"/>
            <a:ext cx="2743200" cy="1188720"/>
          </a:xfrm>
          <a:prstGeom prst="rect">
            <a:avLst/>
          </a:prstGeom>
          <a:noFill/>
          <a:ln/>
        </p:spPr>
        <p:txBody>
          <a:bodyPr wrap="square" lIns="0" tIns="0" rIns="0" bIns="0" rtlCol="0" anchor="t"/>
          <a:lstStyle/>
          <a:p>
            <a:pPr marL="0" indent="0">
              <a:buNone/>
            </a:pPr>
            <a:r>
              <a:rPr lang="en-US" sz="1500" dirty="0">
                <a:solidFill>
                  <a:srgbClr val="5A6672"/>
                </a:solidFill>
                <a:latin typeface="Gill Sans MT" pitchFamily="34" charset="0"/>
                <a:ea typeface="Gill Sans MT" pitchFamily="34" charset="-122"/>
                <a:cs typeface="Gill Sans MT" pitchFamily="34" charset="-120"/>
              </a:rPr>
              <a:t>Work in conversation, add artifacts. Your thinking is what is being captured.</a:t>
            </a:r>
            <a:endParaRPr lang="en-US" sz="1500" dirty="0"/>
          </a:p>
        </p:txBody>
      </p:sp>
      <p:sp>
        <p:nvSpPr>
          <p:cNvPr id="10" name="Text 8"/>
          <p:cNvSpPr txBox="1"/>
          <p:nvPr/>
        </p:nvSpPr>
        <p:spPr>
          <a:xfrm>
            <a:off x="7808976" y="2606040"/>
            <a:ext cx="457200" cy="548640"/>
          </a:xfrm>
          <a:prstGeom prst="rect">
            <a:avLst/>
          </a:prstGeom>
          <a:noFill/>
          <a:ln/>
        </p:spPr>
        <p:txBody>
          <a:bodyPr wrap="square" lIns="0" tIns="0" rIns="0" bIns="0" rtlCol="0" anchor="ctr"/>
          <a:lstStyle/>
          <a:p>
            <a:pPr marL="0" indent="0" algn="ctr">
              <a:buNone/>
            </a:pPr>
            <a:r>
              <a:rPr lang="en-US" sz="3000" b="1" dirty="0">
                <a:solidFill>
                  <a:srgbClr val="F0B300"/>
                </a:solidFill>
                <a:latin typeface="Gill Sans MT" pitchFamily="34" charset="0"/>
                <a:ea typeface="Gill Sans MT" pitchFamily="34" charset="-122"/>
                <a:cs typeface="Gill Sans MT" pitchFamily="34" charset="-120"/>
              </a:rPr>
              <a:t>→</a:t>
            </a:r>
            <a:endParaRPr lang="en-US" sz="3000" dirty="0"/>
          </a:p>
        </p:txBody>
      </p:sp>
      <p:sp>
        <p:nvSpPr>
          <p:cNvPr id="11" name="Shape 9"/>
          <p:cNvSpPr/>
          <p:nvPr/>
        </p:nvSpPr>
        <p:spPr>
          <a:xfrm>
            <a:off x="8275320" y="1737360"/>
            <a:ext cx="3291840" cy="2377440"/>
          </a:xfrm>
          <a:prstGeom prst="roundRect">
            <a:avLst>
              <a:gd name="adj" fmla="val 3462"/>
            </a:avLst>
          </a:prstGeom>
          <a:solidFill>
            <a:srgbClr val="E2E5E9"/>
          </a:solidFill>
          <a:ln/>
          <a:effectLst>
            <a:outerShdw blurRad="88900" dist="38100" dir="5400000" algn="bl" rotWithShape="0">
              <a:srgbClr val="9FAEC0">
                <a:alpha val="45000"/>
              </a:srgbClr>
            </a:outerShdw>
          </a:effectLst>
        </p:spPr>
        <p:txBody>
          <a:bodyPr/>
          <a:lstStyle/>
          <a:p>
            <a:endParaRPr lang="en-US"/>
          </a:p>
        </p:txBody>
      </p:sp>
      <p:sp>
        <p:nvSpPr>
          <p:cNvPr id="12" name="Text 10"/>
          <p:cNvSpPr txBox="1"/>
          <p:nvPr/>
        </p:nvSpPr>
        <p:spPr>
          <a:xfrm>
            <a:off x="8549640" y="2057400"/>
            <a:ext cx="2743200" cy="548640"/>
          </a:xfrm>
          <a:prstGeom prst="rect">
            <a:avLst/>
          </a:prstGeom>
          <a:noFill/>
          <a:ln/>
        </p:spPr>
        <p:txBody>
          <a:bodyPr wrap="square" lIns="0" tIns="0" rIns="0" bIns="0" rtlCol="0" anchor="ctr"/>
          <a:lstStyle/>
          <a:p>
            <a:pPr marL="0" indent="0">
              <a:buNone/>
            </a:pPr>
            <a:r>
              <a:rPr lang="en-US" sz="2000" b="1" dirty="0">
                <a:solidFill>
                  <a:srgbClr val="00467F"/>
                </a:solidFill>
                <a:latin typeface="Gill Sans MT" pitchFamily="34" charset="0"/>
                <a:ea typeface="Gill Sans MT" pitchFamily="34" charset="-122"/>
                <a:cs typeface="Gill Sans MT" pitchFamily="34" charset="-120"/>
              </a:rPr>
              <a:t>Let it break it down</a:t>
            </a:r>
            <a:endParaRPr lang="en-US" sz="2000" dirty="0"/>
          </a:p>
        </p:txBody>
      </p:sp>
      <p:sp>
        <p:nvSpPr>
          <p:cNvPr id="13" name="Text 11"/>
          <p:cNvSpPr txBox="1"/>
          <p:nvPr/>
        </p:nvSpPr>
        <p:spPr>
          <a:xfrm>
            <a:off x="8549640" y="2743200"/>
            <a:ext cx="2743200" cy="1188720"/>
          </a:xfrm>
          <a:prstGeom prst="rect">
            <a:avLst/>
          </a:prstGeom>
          <a:noFill/>
          <a:ln/>
        </p:spPr>
        <p:txBody>
          <a:bodyPr wrap="square" lIns="0" tIns="0" rIns="0" bIns="0" rtlCol="0" anchor="t"/>
          <a:lstStyle/>
          <a:p>
            <a:pPr marL="0" indent="0">
              <a:buNone/>
            </a:pPr>
            <a:r>
              <a:rPr lang="en-US" sz="1500" dirty="0">
                <a:solidFill>
                  <a:srgbClr val="5A6672"/>
                </a:solidFill>
                <a:latin typeface="Gill Sans MT" pitchFamily="34" charset="0"/>
                <a:ea typeface="Gill Sans MT" pitchFamily="34" charset="-122"/>
                <a:cs typeface="Gill Sans MT" pitchFamily="34" charset="-120"/>
              </a:rPr>
              <a:t>It splits conversations and documents into small ideas, each linked to its original source.</a:t>
            </a:r>
            <a:endParaRPr lang="en-US" sz="1500" dirty="0"/>
          </a:p>
        </p:txBody>
      </p:sp>
      <p:sp>
        <p:nvSpPr>
          <p:cNvPr id="14" name="Text 12"/>
          <p:cNvSpPr txBox="1"/>
          <p:nvPr/>
        </p:nvSpPr>
        <p:spPr>
          <a:xfrm>
            <a:off x="548640" y="4754880"/>
            <a:ext cx="11091672" cy="640080"/>
          </a:xfrm>
          <a:prstGeom prst="rect">
            <a:avLst/>
          </a:prstGeom>
          <a:noFill/>
          <a:ln/>
        </p:spPr>
        <p:txBody>
          <a:bodyPr wrap="square" lIns="0" tIns="0" rIns="0" bIns="0" rtlCol="0" anchor="ctr"/>
          <a:lstStyle/>
          <a:p>
            <a:pPr marL="0" indent="0" algn="ctr">
              <a:buNone/>
            </a:pPr>
            <a:r>
              <a:rPr lang="en-US" sz="1600" b="1" dirty="0">
                <a:solidFill>
                  <a:srgbClr val="002B61"/>
                </a:solidFill>
                <a:latin typeface="Gill Sans MT" pitchFamily="34" charset="0"/>
                <a:ea typeface="Gill Sans MT" pitchFamily="34" charset="-122"/>
                <a:cs typeface="Gill Sans MT" pitchFamily="34" charset="-120"/>
              </a:rPr>
              <a:t>You keep both:  </a:t>
            </a:r>
            <a:r>
              <a:rPr lang="en-US" sz="1600" dirty="0">
                <a:solidFill>
                  <a:srgbClr val="5A6672"/>
                </a:solidFill>
                <a:latin typeface="Gill Sans MT" pitchFamily="34" charset="0"/>
                <a:ea typeface="Gill Sans MT" pitchFamily="34" charset="-122"/>
                <a:cs typeface="Gill Sans MT" pitchFamily="34" charset="-120"/>
              </a:rPr>
              <a:t>the whole document, and the ideas inside it. The ideas are your thinking as the AI read it, so each one points back for you to check.</a:t>
            </a:r>
            <a:endParaRPr lang="en-US" sz="1600" dirty="0"/>
          </a:p>
        </p:txBody>
      </p:sp>
      <p:sp>
        <p:nvSpPr>
          <p:cNvPr id="15" name="Text 13"/>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12   ·   Ditch the Chat, Build the Workspace   ·   NWAIS 2026</a:t>
            </a:r>
            <a:endParaRPr lang="en-US" sz="950" dirty="0"/>
          </a:p>
        </p:txBody>
      </p:sp>
      <p:pic>
        <p:nvPicPr>
          <p:cNvPr id="16" name="Picture 15" descr="image2.png"/>
          <p:cNvPicPr>
            <a:picLocks noChangeAspect="1"/>
          </p:cNvPicPr>
          <p:nvPr/>
        </p:nvPicPr>
        <p:blipFill>
          <a:blip r:embed="rId3"/>
          <a:stretch>
            <a:fillRect/>
          </a:stretch>
        </p:blipFill>
        <p:spPr>
          <a:xfrm>
            <a:off x="9421368" y="6433719"/>
            <a:ext cx="2221992" cy="290779"/>
          </a:xfrm>
          <a:prstGeom prst="rect">
            <a:avLst/>
          </a:prstGeom>
        </p:spPr>
      </p:pic>
    </p:spTree>
    <p:extLst>
      <p:ext uri="{BB962C8B-B14F-4D97-AF65-F5344CB8AC3E}">
        <p14:creationId xmlns:p14="http://schemas.microsoft.com/office/powerpoint/2010/main" val="641070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002B61"/>
        </a:solidFill>
        <a:effectLst/>
      </p:bgPr>
    </p:bg>
    <p:spTree>
      <p:nvGrpSpPr>
        <p:cNvPr id="1" name=""/>
        <p:cNvGrpSpPr/>
        <p:nvPr/>
      </p:nvGrpSpPr>
      <p:grpSpPr>
        <a:xfrm>
          <a:off x="0" y="0"/>
          <a:ext cx="0" cy="0"/>
          <a:chOff x="0" y="0"/>
          <a:chExt cx="0" cy="0"/>
        </a:xfrm>
      </p:grpSpPr>
      <p:sp>
        <p:nvSpPr>
          <p:cNvPr id="2" name="Text 0"/>
          <p:cNvSpPr txBox="1"/>
          <p:nvPr/>
        </p:nvSpPr>
        <p:spPr>
          <a:xfrm>
            <a:off x="777240" y="2468880"/>
            <a:ext cx="7315200" cy="365760"/>
          </a:xfrm>
          <a:prstGeom prst="rect">
            <a:avLst/>
          </a:prstGeom>
          <a:noFill/>
          <a:ln/>
        </p:spPr>
        <p:txBody>
          <a:bodyPr wrap="square" lIns="0" tIns="0" rIns="0" bIns="0" rtlCol="0" anchor="ctr"/>
          <a:lstStyle/>
          <a:p>
            <a:pPr marL="0" indent="0">
              <a:buNone/>
            </a:pPr>
            <a:r>
              <a:rPr lang="en-US" sz="1600" b="1" kern="0" spc="300" dirty="0">
                <a:solidFill>
                  <a:srgbClr val="F0B300"/>
                </a:solidFill>
                <a:latin typeface="Gill Sans MT" pitchFamily="34" charset="0"/>
                <a:ea typeface="Gill Sans MT" pitchFamily="34" charset="-122"/>
                <a:cs typeface="Gill Sans MT" pitchFamily="34" charset="-120"/>
              </a:rPr>
              <a:t>PART THREE</a:t>
            </a:r>
            <a:endParaRPr lang="en-US" sz="1600" dirty="0"/>
          </a:p>
        </p:txBody>
      </p:sp>
      <p:sp>
        <p:nvSpPr>
          <p:cNvPr id="3" name="Text 1"/>
          <p:cNvSpPr txBox="1"/>
          <p:nvPr/>
        </p:nvSpPr>
        <p:spPr>
          <a:xfrm>
            <a:off x="731520" y="2880360"/>
            <a:ext cx="10698480" cy="1097280"/>
          </a:xfrm>
          <a:prstGeom prst="rect">
            <a:avLst/>
          </a:prstGeom>
          <a:noFill/>
          <a:ln/>
        </p:spPr>
        <p:txBody>
          <a:bodyPr wrap="square" lIns="0" tIns="0" rIns="0" bIns="0" rtlCol="0" anchor="ctr"/>
          <a:lstStyle/>
          <a:p>
            <a:pPr marL="0" indent="0">
              <a:buNone/>
            </a:pPr>
            <a:r>
              <a:rPr lang="en-US" sz="4000" b="1" dirty="0">
                <a:solidFill>
                  <a:srgbClr val="FFFFFF"/>
                </a:solidFill>
                <a:latin typeface="Gill Sans MT" pitchFamily="34" charset="0"/>
                <a:ea typeface="Gill Sans MT" pitchFamily="34" charset="-122"/>
                <a:cs typeface="Gill Sans MT" pitchFamily="34" charset="-120"/>
              </a:rPr>
              <a:t>Build your own</a:t>
            </a:r>
            <a:endParaRPr lang="en-US" sz="4000" dirty="0"/>
          </a:p>
        </p:txBody>
      </p:sp>
      <p:sp>
        <p:nvSpPr>
          <p:cNvPr id="4" name="Text 2"/>
          <p:cNvSpPr txBox="1"/>
          <p:nvPr/>
        </p:nvSpPr>
        <p:spPr>
          <a:xfrm>
            <a:off x="777240" y="4023360"/>
            <a:ext cx="10515600" cy="548640"/>
          </a:xfrm>
          <a:prstGeom prst="rect">
            <a:avLst/>
          </a:prstGeom>
          <a:noFill/>
          <a:ln/>
        </p:spPr>
        <p:txBody>
          <a:bodyPr wrap="square" lIns="0" tIns="0" rIns="0" bIns="0" rtlCol="0" anchor="ctr"/>
          <a:lstStyle/>
          <a:p>
            <a:pPr marL="0" indent="0">
              <a:buNone/>
            </a:pPr>
            <a:r>
              <a:rPr lang="en-US" sz="1800" i="1" dirty="0">
                <a:solidFill>
                  <a:srgbClr val="E2E5E9"/>
                </a:solidFill>
                <a:latin typeface="Gill Sans MT" pitchFamily="34" charset="0"/>
                <a:ea typeface="Gill Sans MT" pitchFamily="34" charset="-122"/>
                <a:cs typeface="Gill Sans MT" pitchFamily="34" charset="-120"/>
              </a:rPr>
              <a:t>You'll leave with a starter sketch for one piece of your own thinking.</a:t>
            </a:r>
            <a:endParaRPr lang="en-US" sz="1800" dirty="0"/>
          </a:p>
        </p:txBody>
      </p:sp>
    </p:spTree>
    <p:extLst>
      <p:ext uri="{BB962C8B-B14F-4D97-AF65-F5344CB8AC3E}">
        <p14:creationId xmlns:p14="http://schemas.microsoft.com/office/powerpoint/2010/main" val="35434676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Is it workspace-shaped?</a:t>
            </a:r>
            <a:endParaRPr lang="en-US" sz="3000" dirty="0"/>
          </a:p>
        </p:txBody>
      </p:sp>
      <p:sp>
        <p:nvSpPr>
          <p:cNvPr id="3" name="Shape 1"/>
          <p:cNvSpPr/>
          <p:nvPr/>
        </p:nvSpPr>
        <p:spPr>
          <a:xfrm>
            <a:off x="548640" y="1417320"/>
            <a:ext cx="5440680" cy="3429000"/>
          </a:xfrm>
          <a:prstGeom prst="roundRect">
            <a:avLst>
              <a:gd name="adj" fmla="val 2045"/>
            </a:avLst>
          </a:prstGeom>
          <a:solidFill>
            <a:srgbClr val="F1F2F4"/>
          </a:solidFill>
          <a:ln/>
          <a:effectLst>
            <a:outerShdw blurRad="88900" dist="38100" dir="5400000" algn="bl" rotWithShape="0">
              <a:srgbClr val="9FAEC0">
                <a:alpha val="45000"/>
              </a:srgbClr>
            </a:outerShdw>
          </a:effectLst>
        </p:spPr>
        <p:txBody>
          <a:bodyPr/>
          <a:lstStyle/>
          <a:p>
            <a:endParaRPr/>
          </a:p>
        </p:txBody>
      </p:sp>
      <p:sp>
        <p:nvSpPr>
          <p:cNvPr id="4" name="Text 2"/>
          <p:cNvSpPr txBox="1"/>
          <p:nvPr/>
        </p:nvSpPr>
        <p:spPr>
          <a:xfrm>
            <a:off x="868680" y="1618488"/>
            <a:ext cx="4800600" cy="457200"/>
          </a:xfrm>
          <a:prstGeom prst="rect">
            <a:avLst/>
          </a:prstGeom>
          <a:noFill/>
          <a:ln/>
        </p:spPr>
        <p:txBody>
          <a:bodyPr wrap="square" lIns="0" tIns="0" rIns="0" bIns="0" rtlCol="0" anchor="ctr"/>
          <a:lstStyle/>
          <a:p>
            <a:pPr marL="0" indent="0">
              <a:buNone/>
            </a:pPr>
            <a:r>
              <a:rPr lang="en-US" sz="1800" b="1" kern="0" spc="200" dirty="0">
                <a:solidFill>
                  <a:srgbClr val="5A6672"/>
                </a:solidFill>
                <a:latin typeface="Gill Sans MT" pitchFamily="34" charset="0"/>
                <a:ea typeface="Gill Sans MT" pitchFamily="34" charset="-122"/>
                <a:cs typeface="Gill Sans MT" pitchFamily="34" charset="-120"/>
              </a:rPr>
              <a:t>IT PROBABLY IS IF…</a:t>
            </a:r>
            <a:endParaRPr lang="en-US" sz="1800" dirty="0"/>
          </a:p>
        </p:txBody>
      </p:sp>
      <p:sp>
        <p:nvSpPr>
          <p:cNvPr id="5" name="Text 3"/>
          <p:cNvSpPr txBox="1"/>
          <p:nvPr/>
        </p:nvSpPr>
        <p:spPr>
          <a:xfrm>
            <a:off x="914400" y="2194560"/>
            <a:ext cx="4709160" cy="2560320"/>
          </a:xfrm>
          <a:prstGeom prst="rect">
            <a:avLst/>
          </a:prstGeom>
          <a:noFill/>
          <a:ln/>
        </p:spPr>
        <p:txBody>
          <a:bodyPr wrap="square" lIns="0" tIns="0" rIns="0" bIns="0" rtlCol="0" anchor="t"/>
          <a:lstStyle/>
          <a:p>
            <a:pPr marL="342900" indent="-342900">
              <a:spcAft>
                <a:spcPts val="900"/>
              </a:spcAft>
              <a:buSzPct val="100000"/>
              <a:buChar char="•"/>
            </a:pPr>
            <a:r>
              <a:rPr lang="en-US" sz="1500" dirty="0">
                <a:solidFill>
                  <a:srgbClr val="5A6672"/>
                </a:solidFill>
                <a:latin typeface="Gill Sans MT" pitchFamily="34" charset="0"/>
                <a:ea typeface="Gill Sans MT" pitchFamily="34" charset="-122"/>
                <a:cs typeface="Gill Sans MT" pitchFamily="34" charset="-120"/>
              </a:rPr>
              <a:t>You’ve explained it three times already</a:t>
            </a:r>
            <a:endParaRPr lang="en-US" sz="1550" dirty="0"/>
          </a:p>
          <a:p>
            <a:pPr marL="342900" indent="-342900">
              <a:spcAft>
                <a:spcPts val="900"/>
              </a:spcAft>
              <a:buSzPct val="100000"/>
              <a:buChar char="•"/>
            </a:pPr>
            <a:r>
              <a:rPr lang="en-US" sz="1500" dirty="0">
                <a:solidFill>
                  <a:srgbClr val="5A6672"/>
                </a:solidFill>
                <a:latin typeface="Gill Sans MT" pitchFamily="34" charset="0"/>
                <a:ea typeface="Gill Sans MT" pitchFamily="34" charset="-122"/>
                <a:cs typeface="Gill Sans MT" pitchFamily="34" charset="-120"/>
              </a:rPr>
              <a:t>Input comes from many people, or over months</a:t>
            </a:r>
            <a:endParaRPr lang="en-US" sz="1550" dirty="0"/>
          </a:p>
          <a:p>
            <a:pPr marL="342900" indent="-342900">
              <a:spcAft>
                <a:spcPts val="900"/>
              </a:spcAft>
              <a:buSzPct val="100000"/>
              <a:buChar char="•"/>
            </a:pPr>
            <a:r>
              <a:rPr lang="en-US" sz="1500" dirty="0">
                <a:solidFill>
                  <a:srgbClr val="5A6672"/>
                </a:solidFill>
                <a:latin typeface="Gill Sans MT" pitchFamily="34" charset="0"/>
                <a:ea typeface="Gill Sans MT" pitchFamily="34" charset="-122"/>
                <a:cs typeface="Gill Sans MT" pitchFamily="34" charset="-120"/>
              </a:rPr>
              <a:t>The disagreements matter as much as the answer</a:t>
            </a:r>
            <a:endParaRPr lang="en-US" sz="1550" dirty="0"/>
          </a:p>
          <a:p>
            <a:pPr marL="342900" indent="-342900">
              <a:spcAft>
                <a:spcPts val="900"/>
              </a:spcAft>
              <a:buSzPct val="100000"/>
              <a:buChar char="•"/>
            </a:pPr>
            <a:r>
              <a:rPr lang="en-US" sz="1500" dirty="0">
                <a:solidFill>
                  <a:srgbClr val="5A6672"/>
                </a:solidFill>
                <a:latin typeface="Gill Sans MT" pitchFamily="34" charset="0"/>
                <a:ea typeface="Gill Sans MT" pitchFamily="34" charset="-122"/>
                <a:cs typeface="Gill Sans MT" pitchFamily="34" charset="-120"/>
              </a:rPr>
              <a:t>You apply rules you’ve never written down</a:t>
            </a:r>
            <a:endParaRPr lang="en-US" sz="1550" dirty="0"/>
          </a:p>
          <a:p>
            <a:pPr marL="342900" indent="-342900">
              <a:spcAft>
                <a:spcPts val="900"/>
              </a:spcAft>
              <a:buSzPct val="100000"/>
              <a:buChar char="•"/>
            </a:pPr>
            <a:r>
              <a:rPr lang="en-US" sz="1500" dirty="0">
                <a:solidFill>
                  <a:srgbClr val="5A6672"/>
                </a:solidFill>
                <a:latin typeface="Gill Sans MT" pitchFamily="34" charset="0"/>
                <a:ea typeface="Gill Sans MT" pitchFamily="34" charset="-122"/>
                <a:cs typeface="Gill Sans MT" pitchFamily="34" charset="-120"/>
              </a:rPr>
              <a:t>Someone will ask how you decided</a:t>
            </a:r>
            <a:endParaRPr lang="en-US" sz="1550" dirty="0"/>
          </a:p>
        </p:txBody>
      </p:sp>
      <p:sp>
        <p:nvSpPr>
          <p:cNvPr id="6" name="Shape 4"/>
          <p:cNvSpPr/>
          <p:nvPr/>
        </p:nvSpPr>
        <p:spPr>
          <a:xfrm>
            <a:off x="6263640" y="1417320"/>
            <a:ext cx="5440680" cy="3429000"/>
          </a:xfrm>
          <a:prstGeom prst="roundRect">
            <a:avLst>
              <a:gd name="adj" fmla="val 2045"/>
            </a:avLst>
          </a:prstGeom>
          <a:solidFill>
            <a:srgbClr val="E2E5E9"/>
          </a:solidFill>
          <a:ln/>
          <a:effectLst>
            <a:outerShdw blurRad="88900" dist="38100" dir="5400000" algn="bl" rotWithShape="0">
              <a:srgbClr val="9FAEC0">
                <a:alpha val="45000"/>
              </a:srgbClr>
            </a:outerShdw>
          </a:effectLst>
        </p:spPr>
        <p:txBody>
          <a:bodyPr/>
          <a:lstStyle/>
          <a:p>
            <a:endParaRPr/>
          </a:p>
        </p:txBody>
      </p:sp>
      <p:sp>
        <p:nvSpPr>
          <p:cNvPr id="7" name="Text 5"/>
          <p:cNvSpPr txBox="1"/>
          <p:nvPr/>
        </p:nvSpPr>
        <p:spPr>
          <a:xfrm>
            <a:off x="6583680" y="1618488"/>
            <a:ext cx="4800600" cy="457200"/>
          </a:xfrm>
          <a:prstGeom prst="rect">
            <a:avLst/>
          </a:prstGeom>
          <a:noFill/>
          <a:ln/>
        </p:spPr>
        <p:txBody>
          <a:bodyPr wrap="square" lIns="0" tIns="0" rIns="0" bIns="0" rtlCol="0" anchor="ctr"/>
          <a:lstStyle/>
          <a:p>
            <a:pPr marL="0" indent="0">
              <a:buNone/>
            </a:pPr>
            <a:r>
              <a:rPr lang="en-US" sz="1800" b="1" kern="0" spc="200" dirty="0">
                <a:solidFill>
                  <a:srgbClr val="00467F"/>
                </a:solidFill>
                <a:latin typeface="Gill Sans MT" pitchFamily="34" charset="0"/>
                <a:ea typeface="Gill Sans MT" pitchFamily="34" charset="-122"/>
                <a:cs typeface="Gill Sans MT" pitchFamily="34" charset="-120"/>
              </a:rPr>
              <a:t>OURS, AND YOURS</a:t>
            </a:r>
            <a:endParaRPr lang="en-US" sz="1800" dirty="0"/>
          </a:p>
        </p:txBody>
      </p:sp>
      <p:sp>
        <p:nvSpPr>
          <p:cNvPr id="8" name="Text 6"/>
          <p:cNvSpPr txBox="1"/>
          <p:nvPr/>
        </p:nvSpPr>
        <p:spPr>
          <a:xfrm>
            <a:off x="6629400" y="2194560"/>
            <a:ext cx="4709160" cy="2560320"/>
          </a:xfrm>
          <a:prstGeom prst="rect">
            <a:avLst/>
          </a:prstGeom>
          <a:noFill/>
          <a:ln/>
        </p:spPr>
        <p:txBody>
          <a:bodyPr wrap="square" lIns="0" tIns="0" rIns="0" bIns="0" rtlCol="0" anchor="t"/>
          <a:lstStyle/>
          <a:p>
            <a:pPr marL="342900" indent="-342900">
              <a:spcAft>
                <a:spcPts val="300"/>
              </a:spcAft>
              <a:buSzPct val="100000"/>
              <a:buChar char="•"/>
            </a:pPr>
            <a:r>
              <a:rPr lang="en-US" sz="1350" b="0" dirty="0">
                <a:solidFill>
                  <a:srgbClr val="002B61"/>
                </a:solidFill>
                <a:latin typeface="Gill Sans MT" pitchFamily="34" charset="0"/>
                <a:ea typeface="Gill Sans MT" pitchFamily="34" charset="-122"/>
                <a:cs typeface="Gill Sans MT" pitchFamily="34" charset="-120"/>
              </a:rPr>
              <a:t>Accreditation survey planning</a:t>
            </a:r>
            <a:endParaRPr lang="en-US" sz="1550" dirty="0"/>
          </a:p>
          <a:p>
            <a:pPr marL="342900" indent="-342900">
              <a:spcAft>
                <a:spcPts val="300"/>
              </a:spcAft>
              <a:buSzPct val="100000"/>
              <a:buChar char="•"/>
            </a:pPr>
            <a:r>
              <a:rPr lang="en-US" sz="1350" b="0" dirty="0">
                <a:solidFill>
                  <a:srgbClr val="002B61"/>
                </a:solidFill>
                <a:latin typeface="Gill Sans MT" pitchFamily="34" charset="0"/>
                <a:ea typeface="Gill Sans MT" pitchFamily="34" charset="-122"/>
                <a:cs typeface="Gill Sans MT" pitchFamily="34" charset="-120"/>
              </a:rPr>
              <a:t>Facilities and tech documentation</a:t>
            </a:r>
            <a:endParaRPr lang="en-US" sz="1550" dirty="0"/>
          </a:p>
          <a:p>
            <a:pPr marL="342900" indent="-342900">
              <a:spcAft>
                <a:spcPts val="300"/>
              </a:spcAft>
              <a:buSzPct val="100000"/>
              <a:buChar char="•"/>
            </a:pPr>
            <a:r>
              <a:rPr lang="en-US" sz="1350" b="0" dirty="0">
                <a:solidFill>
                  <a:srgbClr val="002B61"/>
                </a:solidFill>
                <a:latin typeface="Gill Sans MT" pitchFamily="34" charset="0"/>
                <a:ea typeface="Gill Sans MT" pitchFamily="34" charset="-122"/>
                <a:cs typeface="Gill Sans MT" pitchFamily="34" charset="-120"/>
              </a:rPr>
              <a:t>Reviewing the back-to-school email</a:t>
            </a:r>
            <a:endParaRPr lang="en-US" sz="1550" dirty="0"/>
          </a:p>
          <a:p>
            <a:pPr marL="342900" indent="-342900">
              <a:spcAft>
                <a:spcPts val="300"/>
              </a:spcAft>
              <a:buSzPct val="100000"/>
              <a:buChar char="•"/>
            </a:pPr>
            <a:r>
              <a:rPr lang="en-US" sz="1350" b="0" dirty="0">
                <a:solidFill>
                  <a:srgbClr val="002B61"/>
                </a:solidFill>
                <a:latin typeface="Gill Sans MT" pitchFamily="34" charset="0"/>
                <a:ea typeface="Gill Sans MT" pitchFamily="34" charset="-122"/>
                <a:cs typeface="Gill Sans MT" pitchFamily="34" charset="-120"/>
              </a:rPr>
              <a:t>This presentation</a:t>
            </a:r>
            <a:endParaRPr lang="en-US" sz="1550" dirty="0"/>
          </a:p>
          <a:p>
            <a:pPr marL="342900" indent="-342900">
              <a:buNone/>
            </a:pPr>
            <a:r>
              <a:rPr lang="en-US" sz="1350" b="1" dirty="0">
                <a:solidFill>
                  <a:srgbClr val="002B61"/>
                </a:solidFill>
                <a:latin typeface="Gill Sans MT" pitchFamily="34" charset="0"/>
                <a:ea typeface="Gill Sans MT" pitchFamily="34" charset="-122"/>
                <a:cs typeface="Gill Sans MT" pitchFamily="34" charset="-120"/>
              </a:rPr>
              <a:t>In a classroom, with student data held securely:</a:t>
            </a:r>
            <a:endParaRPr lang="en-US" sz="1550" dirty="0"/>
          </a:p>
          <a:p>
            <a:pPr marL="342900" indent="-342900">
              <a:spcAft>
                <a:spcPts val="300"/>
              </a:spcAft>
              <a:buSzPct val="100000"/>
              <a:buChar char="•"/>
            </a:pPr>
            <a:r>
              <a:rPr lang="en-US" sz="1350" b="0" dirty="0">
                <a:solidFill>
                  <a:srgbClr val="002B61"/>
                </a:solidFill>
                <a:latin typeface="Gill Sans MT" pitchFamily="34" charset="0"/>
                <a:ea typeface="Gill Sans MT" pitchFamily="34" charset="-122"/>
                <a:cs typeface="Gill Sans MT" pitchFamily="34" charset="-120"/>
              </a:rPr>
              <a:t>Misconception analysis across student work**</a:t>
            </a:r>
            <a:endParaRPr lang="en-US" sz="1550" dirty="0"/>
          </a:p>
          <a:p>
            <a:pPr marL="342900" indent="-342900">
              <a:spcAft>
                <a:spcPts val="300"/>
              </a:spcAft>
              <a:buSzPct val="100000"/>
              <a:buChar char="•"/>
            </a:pPr>
            <a:r>
              <a:rPr lang="en-US" sz="1350" b="0" dirty="0">
                <a:solidFill>
                  <a:srgbClr val="002B61"/>
                </a:solidFill>
                <a:latin typeface="Gill Sans MT" pitchFamily="34" charset="0"/>
                <a:ea typeface="Gill Sans MT" pitchFamily="34" charset="-122"/>
                <a:cs typeface="Gill Sans MT" pitchFamily="34" charset="-120"/>
              </a:rPr>
              <a:t>Revising assignments from what students missed</a:t>
            </a:r>
            <a:endParaRPr lang="en-US" sz="1550" dirty="0"/>
          </a:p>
          <a:p>
            <a:pPr marL="342900" indent="-342900">
              <a:spcAft>
                <a:spcPts val="300"/>
              </a:spcAft>
              <a:buSzPct val="100000"/>
              <a:buChar char="•"/>
            </a:pPr>
            <a:r>
              <a:rPr lang="en-US" sz="1350" b="0" dirty="0">
                <a:solidFill>
                  <a:srgbClr val="002B61"/>
                </a:solidFill>
                <a:latin typeface="Gill Sans MT" pitchFamily="34" charset="0"/>
                <a:ea typeface="Gill Sans MT" pitchFamily="34" charset="-122"/>
                <a:cs typeface="Gill Sans MT" pitchFamily="34" charset="-120"/>
              </a:rPr>
              <a:t>Differentiated versions aimed at specific gaps</a:t>
            </a:r>
            <a:endParaRPr lang="en-US" sz="1550" dirty="0"/>
          </a:p>
          <a:p>
            <a:pPr marL="342900" indent="-342900">
              <a:spcAft>
                <a:spcPts val="300"/>
              </a:spcAft>
              <a:buSzPct val="100000"/>
              <a:buChar char="•"/>
            </a:pPr>
            <a:r>
              <a:rPr lang="en-US" sz="1350" b="0" dirty="0">
                <a:solidFill>
                  <a:srgbClr val="002B61"/>
                </a:solidFill>
                <a:latin typeface="Gill Sans MT" pitchFamily="34" charset="0"/>
                <a:ea typeface="Gill Sans MT" pitchFamily="34" charset="-122"/>
                <a:cs typeface="Gill Sans MT" pitchFamily="34" charset="-120"/>
              </a:rPr>
              <a:t>Students build a workspace and submit it</a:t>
            </a:r>
          </a:p>
          <a:p>
            <a:pPr>
              <a:spcAft>
                <a:spcPts val="300"/>
              </a:spcAft>
              <a:buSzPct val="100000"/>
            </a:pPr>
            <a:r>
              <a:rPr lang="en-US" sz="1400" i="1" dirty="0">
                <a:solidFill>
                  <a:srgbClr val="002B61"/>
                </a:solidFill>
                <a:latin typeface="Gill Sans MT"/>
              </a:rPr>
              <a:t>** be sure to adhere to your school’s personal protected information policies</a:t>
            </a:r>
            <a:endParaRPr lang="en-US" sz="1550" dirty="0"/>
          </a:p>
        </p:txBody>
      </p:sp>
      <p:sp>
        <p:nvSpPr>
          <p:cNvPr id="9" name="Text 7"/>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14   ·   Ditch the Chat, Build the Workspace   ·   NWAIS 2026</a:t>
            </a:r>
            <a:endParaRPr lang="en-US" sz="950" dirty="0"/>
          </a:p>
        </p:txBody>
      </p:sp>
      <p:pic>
        <p:nvPicPr>
          <p:cNvPr id="10" name="Picture 9" descr="image2.png"/>
          <p:cNvPicPr>
            <a:picLocks noChangeAspect="1"/>
          </p:cNvPicPr>
          <p:nvPr/>
        </p:nvPicPr>
        <p:blipFill>
          <a:blip r:embed="rId3"/>
          <a:stretch>
            <a:fillRect/>
          </a:stretch>
        </p:blipFill>
        <p:spPr>
          <a:xfrm>
            <a:off x="9421368" y="6433719"/>
            <a:ext cx="2221992" cy="290779"/>
          </a:xfrm>
          <a:prstGeom prst="rect">
            <a:avLst/>
          </a:prstGeom>
        </p:spPr>
      </p:pic>
      <p:sp>
        <p:nvSpPr>
          <p:cNvPr id="11" name="TextBox 10"/>
          <p:cNvSpPr txBox="1"/>
          <p:nvPr/>
        </p:nvSpPr>
        <p:spPr>
          <a:xfrm>
            <a:off x="548640" y="5036152"/>
            <a:ext cx="11155680" cy="738664"/>
          </a:xfrm>
          <a:prstGeom prst="rect">
            <a:avLst/>
          </a:prstGeom>
          <a:noFill/>
        </p:spPr>
        <p:txBody>
          <a:bodyPr wrap="square" lIns="0" tIns="0" rIns="0" bIns="0" anchor="ctr">
            <a:spAutoFit/>
          </a:bodyPr>
          <a:lstStyle/>
          <a:p>
            <a:pPr algn="ctr"/>
            <a:r>
              <a:rPr sz="1600" b="1" dirty="0">
                <a:solidFill>
                  <a:srgbClr val="002B61"/>
                </a:solidFill>
                <a:latin typeface="Gill Sans MT"/>
              </a:rPr>
              <a:t>Not workspace-shaped:  </a:t>
            </a:r>
            <a:r>
              <a:rPr sz="1600" b="0" dirty="0">
                <a:solidFill>
                  <a:srgbClr val="002B61"/>
                </a:solidFill>
                <a:latin typeface="Gill Sans MT"/>
              </a:rPr>
              <a:t>a one-off answer, a quick email, a fact you need now. Chat is fine for those.</a:t>
            </a:r>
            <a:br>
              <a:rPr lang="en-US" sz="1600" b="0" dirty="0">
                <a:solidFill>
                  <a:srgbClr val="002B61"/>
                </a:solidFill>
                <a:latin typeface="Gill Sans MT"/>
              </a:rPr>
            </a:br>
            <a:br>
              <a:rPr lang="en-US" sz="1600" b="0" dirty="0">
                <a:solidFill>
                  <a:srgbClr val="002B61"/>
                </a:solidFill>
                <a:latin typeface="Gill Sans MT"/>
              </a:rPr>
            </a:br>
            <a:endParaRPr sz="1600" b="0" i="1" dirty="0">
              <a:solidFill>
                <a:srgbClr val="002B61"/>
              </a:solidFill>
              <a:latin typeface="Gill Sans MT"/>
            </a:endParaRPr>
          </a:p>
        </p:txBody>
      </p:sp>
    </p:spTree>
    <p:extLst>
      <p:ext uri="{BB962C8B-B14F-4D97-AF65-F5344CB8AC3E}">
        <p14:creationId xmlns:p14="http://schemas.microsoft.com/office/powerpoint/2010/main" val="22048672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Anatomy of a workspace</a:t>
            </a:r>
            <a:endParaRPr lang="en-US" sz="3000" dirty="0"/>
          </a:p>
        </p:txBody>
      </p:sp>
      <p:sp>
        <p:nvSpPr>
          <p:cNvPr id="3" name="Shape 1"/>
          <p:cNvSpPr/>
          <p:nvPr/>
        </p:nvSpPr>
        <p:spPr>
          <a:xfrm>
            <a:off x="548640" y="1645920"/>
            <a:ext cx="2697480" cy="2286000"/>
          </a:xfrm>
          <a:prstGeom prst="roundRect">
            <a:avLst>
              <a:gd name="adj" fmla="val 3600"/>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4" name="Shape 2"/>
          <p:cNvSpPr/>
          <p:nvPr/>
        </p:nvSpPr>
        <p:spPr>
          <a:xfrm>
            <a:off x="822960" y="1920240"/>
            <a:ext cx="502920" cy="502920"/>
          </a:xfrm>
          <a:prstGeom prst="ellipse">
            <a:avLst/>
          </a:prstGeom>
          <a:solidFill>
            <a:srgbClr val="00467F"/>
          </a:solidFill>
          <a:ln/>
        </p:spPr>
        <p:txBody>
          <a:bodyPr/>
          <a:lstStyle/>
          <a:p>
            <a:endParaRPr lang="en-US"/>
          </a:p>
        </p:txBody>
      </p:sp>
      <p:sp>
        <p:nvSpPr>
          <p:cNvPr id="5" name="Text 3"/>
          <p:cNvSpPr txBox="1"/>
          <p:nvPr/>
        </p:nvSpPr>
        <p:spPr>
          <a:xfrm>
            <a:off x="822960" y="19202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Gill Sans MT" pitchFamily="34" charset="0"/>
                <a:ea typeface="Gill Sans MT" pitchFamily="34" charset="-122"/>
                <a:cs typeface="Gill Sans MT" pitchFamily="34" charset="-120"/>
              </a:rPr>
              <a:t>1</a:t>
            </a:r>
            <a:endParaRPr lang="en-US" sz="1800" dirty="0"/>
          </a:p>
        </p:txBody>
      </p:sp>
      <p:sp>
        <p:nvSpPr>
          <p:cNvPr id="6" name="Text 4"/>
          <p:cNvSpPr txBox="1"/>
          <p:nvPr/>
        </p:nvSpPr>
        <p:spPr>
          <a:xfrm>
            <a:off x="822960" y="2560320"/>
            <a:ext cx="2148840" cy="640080"/>
          </a:xfrm>
          <a:prstGeom prst="rect">
            <a:avLst/>
          </a:prstGeom>
          <a:noFill/>
          <a:ln/>
        </p:spPr>
        <p:txBody>
          <a:bodyPr wrap="square" lIns="0" tIns="0" rIns="0" bIns="0" rtlCol="0" anchor="ctr"/>
          <a:lstStyle/>
          <a:p>
            <a:pPr marL="0" indent="0">
              <a:buNone/>
            </a:pPr>
            <a:r>
              <a:rPr lang="en-US" sz="1600" b="1" dirty="0">
                <a:solidFill>
                  <a:srgbClr val="002B61"/>
                </a:solidFill>
                <a:latin typeface="Gill Sans MT" pitchFamily="34" charset="0"/>
                <a:ea typeface="Gill Sans MT" pitchFamily="34" charset="-122"/>
                <a:cs typeface="Gill Sans MT" pitchFamily="34" charset="-120"/>
              </a:rPr>
              <a:t>How it works</a:t>
            </a:r>
            <a:endParaRPr lang="en-US" sz="1600" dirty="0"/>
          </a:p>
        </p:txBody>
      </p:sp>
      <p:sp>
        <p:nvSpPr>
          <p:cNvPr id="7" name="Text 5"/>
          <p:cNvSpPr txBox="1"/>
          <p:nvPr/>
        </p:nvSpPr>
        <p:spPr>
          <a:xfrm>
            <a:off x="822960" y="3108960"/>
            <a:ext cx="2148840" cy="777240"/>
          </a:xfrm>
          <a:prstGeom prst="rect">
            <a:avLst/>
          </a:prstGeom>
          <a:noFill/>
          <a:ln/>
        </p:spPr>
        <p:txBody>
          <a:bodyPr wrap="square" lIns="0" tIns="0" rIns="0" bIns="0" rtlCol="0" anchor="t"/>
          <a:lstStyle/>
          <a:p>
            <a:pPr marL="0" indent="0">
              <a:buNone/>
            </a:pPr>
            <a:r>
              <a:rPr lang="en-US" sz="1350" dirty="0">
                <a:solidFill>
                  <a:srgbClr val="5A6672"/>
                </a:solidFill>
                <a:latin typeface="Gill Sans MT" pitchFamily="34" charset="0"/>
                <a:ea typeface="Gill Sans MT" pitchFamily="34" charset="-122"/>
                <a:cs typeface="Gill Sans MT" pitchFamily="34" charset="-120"/>
              </a:rPr>
              <a:t>Your rules, in your words. It will figure out what you mean.</a:t>
            </a:r>
            <a:endParaRPr lang="en-US" sz="1350" dirty="0"/>
          </a:p>
        </p:txBody>
      </p:sp>
      <p:sp>
        <p:nvSpPr>
          <p:cNvPr id="8" name="Shape 6"/>
          <p:cNvSpPr/>
          <p:nvPr/>
        </p:nvSpPr>
        <p:spPr>
          <a:xfrm>
            <a:off x="3456432" y="1645920"/>
            <a:ext cx="2697480" cy="2286000"/>
          </a:xfrm>
          <a:prstGeom prst="roundRect">
            <a:avLst>
              <a:gd name="adj" fmla="val 3600"/>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9" name="Shape 7"/>
          <p:cNvSpPr/>
          <p:nvPr/>
        </p:nvSpPr>
        <p:spPr>
          <a:xfrm>
            <a:off x="3730752" y="1920240"/>
            <a:ext cx="502920" cy="502920"/>
          </a:xfrm>
          <a:prstGeom prst="ellipse">
            <a:avLst/>
          </a:prstGeom>
          <a:solidFill>
            <a:srgbClr val="F0B300"/>
          </a:solidFill>
          <a:ln/>
        </p:spPr>
        <p:txBody>
          <a:bodyPr/>
          <a:lstStyle/>
          <a:p>
            <a:endParaRPr lang="en-US"/>
          </a:p>
        </p:txBody>
      </p:sp>
      <p:sp>
        <p:nvSpPr>
          <p:cNvPr id="10" name="Text 8"/>
          <p:cNvSpPr txBox="1"/>
          <p:nvPr/>
        </p:nvSpPr>
        <p:spPr>
          <a:xfrm>
            <a:off x="3730752" y="1920240"/>
            <a:ext cx="502920" cy="502920"/>
          </a:xfrm>
          <a:prstGeom prst="rect">
            <a:avLst/>
          </a:prstGeom>
          <a:noFill/>
          <a:ln/>
        </p:spPr>
        <p:txBody>
          <a:bodyPr wrap="square" lIns="0" tIns="0" rIns="0" bIns="0" rtlCol="0" anchor="ctr"/>
          <a:lstStyle/>
          <a:p>
            <a:pPr marL="0" indent="0" algn="ctr">
              <a:buNone/>
            </a:pPr>
            <a:r>
              <a:rPr lang="en-US" sz="1800" b="1" dirty="0">
                <a:solidFill>
                  <a:srgbClr val="002B61"/>
                </a:solidFill>
                <a:latin typeface="Gill Sans MT" pitchFamily="34" charset="0"/>
                <a:ea typeface="Gill Sans MT" pitchFamily="34" charset="-122"/>
                <a:cs typeface="Gill Sans MT" pitchFamily="34" charset="-120"/>
              </a:rPr>
              <a:t>2</a:t>
            </a:r>
            <a:endParaRPr lang="en-US" sz="1800" dirty="0"/>
          </a:p>
        </p:txBody>
      </p:sp>
      <p:sp>
        <p:nvSpPr>
          <p:cNvPr id="11" name="Text 9"/>
          <p:cNvSpPr txBox="1"/>
          <p:nvPr/>
        </p:nvSpPr>
        <p:spPr>
          <a:xfrm>
            <a:off x="3730752" y="2560320"/>
            <a:ext cx="2148840" cy="640080"/>
          </a:xfrm>
          <a:prstGeom prst="rect">
            <a:avLst/>
          </a:prstGeom>
          <a:noFill/>
          <a:ln/>
        </p:spPr>
        <p:txBody>
          <a:bodyPr wrap="square" lIns="0" tIns="0" rIns="0" bIns="0" rtlCol="0" anchor="ctr"/>
          <a:lstStyle/>
          <a:p>
            <a:pPr marL="0" indent="0">
              <a:buNone/>
            </a:pPr>
            <a:r>
              <a:rPr lang="en-US" sz="1600" b="1" dirty="0">
                <a:solidFill>
                  <a:srgbClr val="002B61"/>
                </a:solidFill>
                <a:latin typeface="Gill Sans MT" pitchFamily="34" charset="0"/>
                <a:ea typeface="Gill Sans MT" pitchFamily="34" charset="-122"/>
                <a:cs typeface="Gill Sans MT" pitchFamily="34" charset="-120"/>
              </a:rPr>
              <a:t>Artifacts</a:t>
            </a:r>
            <a:endParaRPr lang="en-US" sz="1600" dirty="0"/>
          </a:p>
        </p:txBody>
      </p:sp>
      <p:sp>
        <p:nvSpPr>
          <p:cNvPr id="12" name="Text 10"/>
          <p:cNvSpPr txBox="1"/>
          <p:nvPr/>
        </p:nvSpPr>
        <p:spPr>
          <a:xfrm>
            <a:off x="3730752" y="3108960"/>
            <a:ext cx="2148840" cy="777240"/>
          </a:xfrm>
          <a:prstGeom prst="rect">
            <a:avLst/>
          </a:prstGeom>
          <a:noFill/>
          <a:ln/>
        </p:spPr>
        <p:txBody>
          <a:bodyPr wrap="square" lIns="0" tIns="0" rIns="0" bIns="0" rtlCol="0" anchor="t"/>
          <a:lstStyle/>
          <a:p>
            <a:pPr marL="0" indent="0">
              <a:buNone/>
            </a:pPr>
            <a:r>
              <a:rPr lang="en-US" sz="1350" dirty="0">
                <a:solidFill>
                  <a:srgbClr val="5A6672"/>
                </a:solidFill>
                <a:latin typeface="Gill Sans MT" pitchFamily="34" charset="0"/>
                <a:ea typeface="Gill Sans MT" pitchFamily="34" charset="-122"/>
                <a:cs typeface="Gill Sans MT" pitchFamily="34" charset="-120"/>
              </a:rPr>
              <a:t>Conversations and documents. Aggregation is part of the work.</a:t>
            </a:r>
            <a:endParaRPr lang="en-US" sz="1350" dirty="0"/>
          </a:p>
        </p:txBody>
      </p:sp>
      <p:sp>
        <p:nvSpPr>
          <p:cNvPr id="13" name="Shape 11"/>
          <p:cNvSpPr/>
          <p:nvPr/>
        </p:nvSpPr>
        <p:spPr>
          <a:xfrm>
            <a:off x="6364224" y="1645920"/>
            <a:ext cx="2697480" cy="2286000"/>
          </a:xfrm>
          <a:prstGeom prst="roundRect">
            <a:avLst>
              <a:gd name="adj" fmla="val 3600"/>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14" name="Shape 12"/>
          <p:cNvSpPr/>
          <p:nvPr/>
        </p:nvSpPr>
        <p:spPr>
          <a:xfrm>
            <a:off x="6638544" y="1920240"/>
            <a:ext cx="502920" cy="502920"/>
          </a:xfrm>
          <a:prstGeom prst="ellipse">
            <a:avLst/>
          </a:prstGeom>
          <a:solidFill>
            <a:srgbClr val="9FAEC0"/>
          </a:solidFill>
          <a:ln/>
        </p:spPr>
        <p:txBody>
          <a:bodyPr/>
          <a:lstStyle/>
          <a:p>
            <a:endParaRPr lang="en-US"/>
          </a:p>
        </p:txBody>
      </p:sp>
      <p:sp>
        <p:nvSpPr>
          <p:cNvPr id="15" name="Text 13"/>
          <p:cNvSpPr txBox="1"/>
          <p:nvPr/>
        </p:nvSpPr>
        <p:spPr>
          <a:xfrm>
            <a:off x="6638544" y="19202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Gill Sans MT" pitchFamily="34" charset="0"/>
                <a:ea typeface="Gill Sans MT" pitchFamily="34" charset="-122"/>
                <a:cs typeface="Gill Sans MT" pitchFamily="34" charset="-120"/>
              </a:rPr>
              <a:t>3</a:t>
            </a:r>
            <a:endParaRPr lang="en-US" sz="1800" dirty="0"/>
          </a:p>
        </p:txBody>
      </p:sp>
      <p:sp>
        <p:nvSpPr>
          <p:cNvPr id="16" name="Text 14"/>
          <p:cNvSpPr txBox="1"/>
          <p:nvPr/>
        </p:nvSpPr>
        <p:spPr>
          <a:xfrm>
            <a:off x="6638544" y="2560320"/>
            <a:ext cx="2148840" cy="640080"/>
          </a:xfrm>
          <a:prstGeom prst="rect">
            <a:avLst/>
          </a:prstGeom>
          <a:noFill/>
          <a:ln/>
        </p:spPr>
        <p:txBody>
          <a:bodyPr wrap="square" lIns="0" tIns="0" rIns="0" bIns="0" rtlCol="0" anchor="ctr"/>
          <a:lstStyle/>
          <a:p>
            <a:pPr marL="0" indent="0">
              <a:buNone/>
            </a:pPr>
            <a:r>
              <a:rPr lang="en-US" sz="1600" b="1" dirty="0">
                <a:solidFill>
                  <a:srgbClr val="002B61"/>
                </a:solidFill>
                <a:latin typeface="Gill Sans MT" pitchFamily="34" charset="0"/>
                <a:ea typeface="Gill Sans MT" pitchFamily="34" charset="-122"/>
                <a:cs typeface="Gill Sans MT" pitchFamily="34" charset="-120"/>
              </a:rPr>
              <a:t>Atomic notes</a:t>
            </a:r>
            <a:endParaRPr lang="en-US" sz="1600" dirty="0"/>
          </a:p>
        </p:txBody>
      </p:sp>
      <p:sp>
        <p:nvSpPr>
          <p:cNvPr id="17" name="Text 15"/>
          <p:cNvSpPr txBox="1"/>
          <p:nvPr/>
        </p:nvSpPr>
        <p:spPr>
          <a:xfrm>
            <a:off x="6638544" y="3108960"/>
            <a:ext cx="2148840" cy="777240"/>
          </a:xfrm>
          <a:prstGeom prst="rect">
            <a:avLst/>
          </a:prstGeom>
          <a:noFill/>
          <a:ln/>
        </p:spPr>
        <p:txBody>
          <a:bodyPr wrap="square" lIns="0" tIns="0" rIns="0" bIns="0" rtlCol="0" anchor="t"/>
          <a:lstStyle/>
          <a:p>
            <a:pPr marL="0" indent="0">
              <a:buNone/>
            </a:pPr>
            <a:r>
              <a:rPr lang="en-US" sz="1350" dirty="0">
                <a:solidFill>
                  <a:srgbClr val="5A6672"/>
                </a:solidFill>
                <a:latin typeface="Gill Sans MT" pitchFamily="34" charset="0"/>
                <a:ea typeface="Gill Sans MT" pitchFamily="34" charset="-122"/>
                <a:cs typeface="Gill Sans MT" pitchFamily="34" charset="-120"/>
              </a:rPr>
              <a:t>Derived by the AI, each linked to its artifact.</a:t>
            </a:r>
            <a:endParaRPr lang="en-US" sz="1350" dirty="0"/>
          </a:p>
        </p:txBody>
      </p:sp>
      <p:sp>
        <p:nvSpPr>
          <p:cNvPr id="18" name="Shape 16"/>
          <p:cNvSpPr/>
          <p:nvPr/>
        </p:nvSpPr>
        <p:spPr>
          <a:xfrm>
            <a:off x="9272016" y="1645920"/>
            <a:ext cx="2697480" cy="2286000"/>
          </a:xfrm>
          <a:prstGeom prst="roundRect">
            <a:avLst>
              <a:gd name="adj" fmla="val 3600"/>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19" name="Shape 17"/>
          <p:cNvSpPr/>
          <p:nvPr/>
        </p:nvSpPr>
        <p:spPr>
          <a:xfrm>
            <a:off x="9546336" y="1920240"/>
            <a:ext cx="502920" cy="502920"/>
          </a:xfrm>
          <a:prstGeom prst="ellipse">
            <a:avLst/>
          </a:prstGeom>
          <a:solidFill>
            <a:srgbClr val="5A6672"/>
          </a:solidFill>
          <a:ln/>
        </p:spPr>
        <p:txBody>
          <a:bodyPr/>
          <a:lstStyle/>
          <a:p>
            <a:endParaRPr lang="en-US"/>
          </a:p>
        </p:txBody>
      </p:sp>
      <p:sp>
        <p:nvSpPr>
          <p:cNvPr id="20" name="Text 18"/>
          <p:cNvSpPr txBox="1"/>
          <p:nvPr/>
        </p:nvSpPr>
        <p:spPr>
          <a:xfrm>
            <a:off x="9546336" y="192024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Gill Sans MT" pitchFamily="34" charset="0"/>
                <a:ea typeface="Gill Sans MT" pitchFamily="34" charset="-122"/>
                <a:cs typeface="Gill Sans MT" pitchFamily="34" charset="-120"/>
              </a:rPr>
              <a:t>4</a:t>
            </a:r>
            <a:endParaRPr lang="en-US" sz="1800" dirty="0"/>
          </a:p>
        </p:txBody>
      </p:sp>
      <p:sp>
        <p:nvSpPr>
          <p:cNvPr id="21" name="Text 19"/>
          <p:cNvSpPr txBox="1"/>
          <p:nvPr/>
        </p:nvSpPr>
        <p:spPr>
          <a:xfrm>
            <a:off x="9546336" y="2560320"/>
            <a:ext cx="2148840" cy="640080"/>
          </a:xfrm>
          <a:prstGeom prst="rect">
            <a:avLst/>
          </a:prstGeom>
          <a:noFill/>
          <a:ln/>
        </p:spPr>
        <p:txBody>
          <a:bodyPr wrap="square" lIns="0" tIns="0" rIns="0" bIns="0" rtlCol="0" anchor="ctr"/>
          <a:lstStyle/>
          <a:p>
            <a:pPr marL="0" indent="0">
              <a:buNone/>
            </a:pPr>
            <a:r>
              <a:rPr lang="en-US" sz="1600" b="1" dirty="0">
                <a:solidFill>
                  <a:srgbClr val="002B61"/>
                </a:solidFill>
                <a:latin typeface="Gill Sans MT" pitchFamily="34" charset="0"/>
                <a:ea typeface="Gill Sans MT" pitchFamily="34" charset="-122"/>
                <a:cs typeface="Gill Sans MT" pitchFamily="34" charset="-120"/>
              </a:rPr>
              <a:t>Index</a:t>
            </a:r>
            <a:endParaRPr lang="en-US" sz="1600" dirty="0"/>
          </a:p>
        </p:txBody>
      </p:sp>
      <p:sp>
        <p:nvSpPr>
          <p:cNvPr id="22" name="Text 20"/>
          <p:cNvSpPr txBox="1"/>
          <p:nvPr/>
        </p:nvSpPr>
        <p:spPr>
          <a:xfrm>
            <a:off x="9546336" y="3108960"/>
            <a:ext cx="2148840" cy="777240"/>
          </a:xfrm>
          <a:prstGeom prst="rect">
            <a:avLst/>
          </a:prstGeom>
          <a:noFill/>
          <a:ln/>
        </p:spPr>
        <p:txBody>
          <a:bodyPr wrap="square" lIns="0" tIns="0" rIns="0" bIns="0" rtlCol="0" anchor="t"/>
          <a:lstStyle/>
          <a:p>
            <a:pPr marL="0" indent="0">
              <a:buNone/>
            </a:pPr>
            <a:r>
              <a:rPr lang="en-US" sz="1350" dirty="0">
                <a:solidFill>
                  <a:srgbClr val="5A6672"/>
                </a:solidFill>
                <a:latin typeface="Gill Sans MT" pitchFamily="34" charset="0"/>
                <a:ea typeface="Gill Sans MT" pitchFamily="34" charset="-122"/>
                <a:cs typeface="Gill Sans MT" pitchFamily="34" charset="-120"/>
              </a:rPr>
              <a:t>The map. The AI keeps it current.</a:t>
            </a:r>
            <a:endParaRPr lang="en-US" sz="1350" dirty="0"/>
          </a:p>
        </p:txBody>
      </p:sp>
      <p:sp>
        <p:nvSpPr>
          <p:cNvPr id="23" name="Shape 21"/>
          <p:cNvSpPr/>
          <p:nvPr/>
        </p:nvSpPr>
        <p:spPr>
          <a:xfrm>
            <a:off x="548640" y="4297680"/>
            <a:ext cx="11091672" cy="1143000"/>
          </a:xfrm>
          <a:prstGeom prst="roundRect">
            <a:avLst>
              <a:gd name="adj" fmla="val 7200"/>
            </a:avLst>
          </a:prstGeom>
          <a:solidFill>
            <a:srgbClr val="E2E5E9"/>
          </a:solidFill>
          <a:ln/>
          <a:effectLst>
            <a:outerShdw blurRad="88900" dist="38100" dir="5400000" algn="bl" rotWithShape="0">
              <a:srgbClr val="9FAEC0">
                <a:alpha val="45000"/>
              </a:srgbClr>
            </a:outerShdw>
          </a:effectLst>
        </p:spPr>
        <p:txBody>
          <a:bodyPr/>
          <a:lstStyle/>
          <a:p>
            <a:endParaRPr lang="en-US"/>
          </a:p>
        </p:txBody>
      </p:sp>
      <p:sp>
        <p:nvSpPr>
          <p:cNvPr id="24" name="Text 22"/>
          <p:cNvSpPr txBox="1"/>
          <p:nvPr/>
        </p:nvSpPr>
        <p:spPr>
          <a:xfrm>
            <a:off x="914400" y="4297680"/>
            <a:ext cx="10360152" cy="1143000"/>
          </a:xfrm>
          <a:prstGeom prst="rect">
            <a:avLst/>
          </a:prstGeom>
          <a:noFill/>
          <a:ln/>
        </p:spPr>
        <p:txBody>
          <a:bodyPr wrap="square" lIns="0" tIns="0" rIns="0" bIns="0" rtlCol="0" anchor="ctr"/>
          <a:lstStyle/>
          <a:p>
            <a:pPr marL="0" indent="0">
              <a:buNone/>
            </a:pPr>
            <a:r>
              <a:rPr lang="en-US" sz="1700" b="1" i="1" dirty="0">
                <a:solidFill>
                  <a:srgbClr val="002B61"/>
                </a:solidFill>
                <a:latin typeface="Gill Sans MT" pitchFamily="34" charset="0"/>
                <a:ea typeface="Gill Sans MT" pitchFamily="34" charset="-122"/>
                <a:cs typeface="Gill Sans MT" pitchFamily="34" charset="-120"/>
              </a:rPr>
              <a:t>The filing-cabinet test:  </a:t>
            </a:r>
            <a:r>
              <a:rPr lang="en-US" sz="1700" i="1" dirty="0">
                <a:solidFill>
                  <a:srgbClr val="002B61"/>
                </a:solidFill>
                <a:latin typeface="Gill Sans MT" pitchFamily="34" charset="0"/>
                <a:ea typeface="Gill Sans MT" pitchFamily="34" charset="-122"/>
                <a:cs typeface="Gill Sans MT" pitchFamily="34" charset="-120"/>
              </a:rPr>
              <a:t>if you managed this with index cards, what would go on each card, what would your folder system be? Tell the AI that — and let it fill the cards and file them.</a:t>
            </a:r>
            <a:endParaRPr lang="en-US" sz="1700" dirty="0"/>
          </a:p>
        </p:txBody>
      </p:sp>
      <p:sp>
        <p:nvSpPr>
          <p:cNvPr id="25" name="Text 23"/>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15   ·   Ditch the Chat, Build the Workspace   ·   NWAIS 2026</a:t>
            </a:r>
            <a:endParaRPr lang="en-US" sz="950" dirty="0"/>
          </a:p>
        </p:txBody>
      </p:sp>
      <p:pic>
        <p:nvPicPr>
          <p:cNvPr id="26" name="Picture 25" descr="image2.png"/>
          <p:cNvPicPr>
            <a:picLocks noChangeAspect="1"/>
          </p:cNvPicPr>
          <p:nvPr/>
        </p:nvPicPr>
        <p:blipFill>
          <a:blip r:embed="rId3"/>
          <a:stretch>
            <a:fillRect/>
          </a:stretch>
        </p:blipFill>
        <p:spPr>
          <a:xfrm>
            <a:off x="9421368" y="6433719"/>
            <a:ext cx="2221992" cy="290779"/>
          </a:xfrm>
          <a:prstGeom prst="rect">
            <a:avLst/>
          </a:prstGeom>
        </p:spPr>
      </p:pic>
    </p:spTree>
    <p:extLst>
      <p:ext uri="{BB962C8B-B14F-4D97-AF65-F5344CB8AC3E}">
        <p14:creationId xmlns:p14="http://schemas.microsoft.com/office/powerpoint/2010/main" val="1512719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Your turn — sketch your starter workspace</a:t>
            </a:r>
            <a:endParaRPr lang="en-US" sz="3000" dirty="0"/>
          </a:p>
        </p:txBody>
      </p:sp>
      <p:sp>
        <p:nvSpPr>
          <p:cNvPr id="3" name="Shape 1"/>
          <p:cNvSpPr/>
          <p:nvPr/>
        </p:nvSpPr>
        <p:spPr>
          <a:xfrm>
            <a:off x="548640" y="1508760"/>
            <a:ext cx="7680960" cy="4023360"/>
          </a:xfrm>
          <a:prstGeom prst="roundRect">
            <a:avLst>
              <a:gd name="adj" fmla="val 2045"/>
            </a:avLst>
          </a:prstGeom>
          <a:solidFill>
            <a:srgbClr val="E2E5E9"/>
          </a:solidFill>
          <a:ln/>
          <a:effectLst>
            <a:outerShdw blurRad="88900" dist="38100" dir="5400000" algn="bl" rotWithShape="0">
              <a:srgbClr val="9FAEC0">
                <a:alpha val="45000"/>
              </a:srgbClr>
            </a:outerShdw>
          </a:effectLst>
        </p:spPr>
        <p:txBody>
          <a:bodyPr/>
          <a:lstStyle/>
          <a:p>
            <a:endParaRPr/>
          </a:p>
        </p:txBody>
      </p:sp>
      <p:sp>
        <p:nvSpPr>
          <p:cNvPr id="4" name="Text 2"/>
          <p:cNvSpPr txBox="1"/>
          <p:nvPr/>
        </p:nvSpPr>
        <p:spPr>
          <a:xfrm>
            <a:off x="914400" y="1828800"/>
            <a:ext cx="2879858" cy="3474720"/>
          </a:xfrm>
          <a:prstGeom prst="rect">
            <a:avLst/>
          </a:prstGeom>
          <a:noFill/>
          <a:ln/>
        </p:spPr>
        <p:txBody>
          <a:bodyPr wrap="square" lIns="0" tIns="0" rIns="0" bIns="0" rtlCol="0" anchor="t"/>
          <a:lstStyle/>
          <a:p>
            <a:pPr marL="0" indent="0">
              <a:spcAft>
                <a:spcPts val="1400"/>
              </a:spcAft>
              <a:buNone/>
            </a:pPr>
            <a:r>
              <a:rPr lang="en-US" sz="2000" b="1" dirty="0"/>
              <a:t>Grab resources, we will circulate to get you started</a:t>
            </a:r>
          </a:p>
          <a:p>
            <a:pPr marL="0" indent="0">
              <a:spcAft>
                <a:spcPts val="1400"/>
              </a:spcAft>
              <a:buNone/>
            </a:pPr>
            <a:endParaRPr lang="en-US" sz="1700" dirty="0"/>
          </a:p>
        </p:txBody>
      </p:sp>
      <p:sp>
        <p:nvSpPr>
          <p:cNvPr id="5" name="Shape 3"/>
          <p:cNvSpPr/>
          <p:nvPr/>
        </p:nvSpPr>
        <p:spPr>
          <a:xfrm>
            <a:off x="8458200" y="1508760"/>
            <a:ext cx="3182112" cy="4023360"/>
          </a:xfrm>
          <a:prstGeom prst="roundRect">
            <a:avLst>
              <a:gd name="adj" fmla="val 2586"/>
            </a:avLst>
          </a:prstGeom>
          <a:solidFill>
            <a:srgbClr val="002B61"/>
          </a:solidFill>
          <a:ln/>
          <a:effectLst>
            <a:outerShdw blurRad="88900" dist="38100" dir="5400000" algn="bl" rotWithShape="0">
              <a:srgbClr val="9FAEC0">
                <a:alpha val="45000"/>
              </a:srgbClr>
            </a:outerShdw>
          </a:effectLst>
        </p:spPr>
        <p:txBody>
          <a:bodyPr/>
          <a:lstStyle/>
          <a:p>
            <a:endParaRPr lang="en-US"/>
          </a:p>
        </p:txBody>
      </p:sp>
      <p:sp>
        <p:nvSpPr>
          <p:cNvPr id="6" name="Text 4"/>
          <p:cNvSpPr txBox="1"/>
          <p:nvPr/>
        </p:nvSpPr>
        <p:spPr>
          <a:xfrm>
            <a:off x="8458200" y="2011680"/>
            <a:ext cx="3182112" cy="1188720"/>
          </a:xfrm>
          <a:prstGeom prst="rect">
            <a:avLst/>
          </a:prstGeom>
          <a:noFill/>
          <a:ln/>
        </p:spPr>
        <p:txBody>
          <a:bodyPr wrap="square" lIns="0" tIns="0" rIns="0" bIns="0" rtlCol="0" anchor="ctr"/>
          <a:lstStyle/>
          <a:p>
            <a:pPr marL="0" indent="0" algn="ctr">
              <a:buNone/>
            </a:pPr>
            <a:r>
              <a:rPr lang="en-US" sz="6600" b="1" dirty="0">
                <a:solidFill>
                  <a:srgbClr val="F0B300"/>
                </a:solidFill>
                <a:latin typeface="Gill Sans MT" pitchFamily="34" charset="0"/>
                <a:ea typeface="Gill Sans MT" pitchFamily="34" charset="-122"/>
                <a:cs typeface="Gill Sans MT" pitchFamily="34" charset="-120"/>
              </a:rPr>
              <a:t>15</a:t>
            </a:r>
            <a:endParaRPr lang="en-US" sz="6600" dirty="0"/>
          </a:p>
        </p:txBody>
      </p:sp>
      <p:sp>
        <p:nvSpPr>
          <p:cNvPr id="7" name="Text 5"/>
          <p:cNvSpPr txBox="1"/>
          <p:nvPr/>
        </p:nvSpPr>
        <p:spPr>
          <a:xfrm>
            <a:off x="8458200" y="3108960"/>
            <a:ext cx="3182112" cy="457200"/>
          </a:xfrm>
          <a:prstGeom prst="rect">
            <a:avLst/>
          </a:prstGeom>
          <a:noFill/>
          <a:ln/>
        </p:spPr>
        <p:txBody>
          <a:bodyPr wrap="square" lIns="0" tIns="0" rIns="0" bIns="0" rtlCol="0" anchor="ctr"/>
          <a:lstStyle/>
          <a:p>
            <a:pPr marL="0" indent="0" algn="ctr">
              <a:buNone/>
            </a:pPr>
            <a:r>
              <a:rPr lang="en-US" sz="1800" dirty="0">
                <a:solidFill>
                  <a:srgbClr val="FFFFFF"/>
                </a:solidFill>
                <a:latin typeface="Gill Sans MT" pitchFamily="34" charset="0"/>
                <a:ea typeface="Gill Sans MT" pitchFamily="34" charset="-122"/>
                <a:cs typeface="Gill Sans MT" pitchFamily="34" charset="-120"/>
              </a:rPr>
              <a:t>minutes</a:t>
            </a:r>
            <a:endParaRPr lang="en-US" sz="1800" dirty="0"/>
          </a:p>
        </p:txBody>
      </p:sp>
      <p:sp>
        <p:nvSpPr>
          <p:cNvPr id="8" name="Text 6"/>
          <p:cNvSpPr txBox="1"/>
          <p:nvPr/>
        </p:nvSpPr>
        <p:spPr>
          <a:xfrm>
            <a:off x="8686800" y="3840480"/>
            <a:ext cx="2724912" cy="1463040"/>
          </a:xfrm>
          <a:prstGeom prst="rect">
            <a:avLst/>
          </a:prstGeom>
          <a:noFill/>
          <a:ln/>
        </p:spPr>
        <p:txBody>
          <a:bodyPr wrap="square" lIns="0" tIns="0" rIns="0" bIns="0" rtlCol="0" anchor="t"/>
          <a:lstStyle/>
          <a:p>
            <a:pPr marL="0" indent="0" algn="ctr">
              <a:buNone/>
            </a:pPr>
            <a:r>
              <a:rPr lang="en-US" sz="1400" i="1" dirty="0">
                <a:solidFill>
                  <a:srgbClr val="E2E5E9"/>
                </a:solidFill>
                <a:latin typeface="Gill Sans MT" pitchFamily="34" charset="0"/>
                <a:ea typeface="Gill Sans MT" pitchFamily="34" charset="-122"/>
                <a:cs typeface="Gill Sans MT" pitchFamily="34" charset="-120"/>
              </a:rPr>
              <a:t>You're sketching a beginning, not finishing a system. Its usefulness emerges over time, don’t be discouraged by where you get to today.</a:t>
            </a:r>
            <a:endParaRPr lang="en-US" sz="1400" dirty="0"/>
          </a:p>
        </p:txBody>
      </p:sp>
      <p:sp>
        <p:nvSpPr>
          <p:cNvPr id="9" name="Text 7"/>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17   ·   Ditch the Chat, Build the Workspace   ·   NWAIS 2026</a:t>
            </a:r>
            <a:endParaRPr lang="en-US" sz="950" dirty="0"/>
          </a:p>
        </p:txBody>
      </p:sp>
      <p:pic>
        <p:nvPicPr>
          <p:cNvPr id="10" name="Picture 9" descr="image2.png"/>
          <p:cNvPicPr>
            <a:picLocks noChangeAspect="1"/>
          </p:cNvPicPr>
          <p:nvPr/>
        </p:nvPicPr>
        <p:blipFill>
          <a:blip r:embed="rId3"/>
          <a:stretch>
            <a:fillRect/>
          </a:stretch>
        </p:blipFill>
        <p:spPr>
          <a:xfrm>
            <a:off x="9421368" y="6433719"/>
            <a:ext cx="2221992" cy="290779"/>
          </a:xfrm>
          <a:prstGeom prst="rect">
            <a:avLst/>
          </a:prstGeom>
        </p:spPr>
      </p:pic>
      <p:pic>
        <p:nvPicPr>
          <p:cNvPr id="12" name="Picture 11">
            <a:extLst>
              <a:ext uri="{FF2B5EF4-FFF2-40B4-BE49-F238E27FC236}">
                <a16:creationId xmlns:a16="http://schemas.microsoft.com/office/drawing/2014/main" id="{2D7F4AEE-BB50-7F30-8F8F-8B36B0A398A4}"/>
              </a:ext>
            </a:extLst>
          </p:cNvPr>
          <p:cNvPicPr>
            <a:picLocks noChangeAspect="1"/>
          </p:cNvPicPr>
          <p:nvPr/>
        </p:nvPicPr>
        <p:blipFill>
          <a:blip r:embed="rId4"/>
          <a:stretch>
            <a:fillRect/>
          </a:stretch>
        </p:blipFill>
        <p:spPr>
          <a:xfrm>
            <a:off x="4131881" y="1464881"/>
            <a:ext cx="4107243" cy="4107243"/>
          </a:xfrm>
          <a:prstGeom prst="rect">
            <a:avLst/>
          </a:prstGeom>
        </p:spPr>
      </p:pic>
      <p:sp>
        <p:nvSpPr>
          <p:cNvPr id="14" name="TextBox 13">
            <a:extLst>
              <a:ext uri="{FF2B5EF4-FFF2-40B4-BE49-F238E27FC236}">
                <a16:creationId xmlns:a16="http://schemas.microsoft.com/office/drawing/2014/main" id="{BA7F56F5-6EFC-0EEB-49E8-EC39C7042134}"/>
              </a:ext>
            </a:extLst>
          </p:cNvPr>
          <p:cNvSpPr txBox="1"/>
          <p:nvPr/>
        </p:nvSpPr>
        <p:spPr>
          <a:xfrm>
            <a:off x="3571184" y="5646276"/>
            <a:ext cx="6097340" cy="369332"/>
          </a:xfrm>
          <a:prstGeom prst="rect">
            <a:avLst/>
          </a:prstGeom>
          <a:noFill/>
        </p:spPr>
        <p:txBody>
          <a:bodyPr wrap="square">
            <a:spAutoFit/>
          </a:bodyPr>
          <a:lstStyle/>
          <a:p>
            <a:r>
              <a:rPr lang="en-US" dirty="0"/>
              <a:t>https://eastsideprep.instructure.com/courses/2305308</a:t>
            </a:r>
          </a:p>
        </p:txBody>
      </p:sp>
    </p:spTree>
    <p:extLst>
      <p:ext uri="{BB962C8B-B14F-4D97-AF65-F5344CB8AC3E}">
        <p14:creationId xmlns:p14="http://schemas.microsoft.com/office/powerpoint/2010/main" val="21783406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bg>
      <p:bgPr>
        <a:solidFill>
          <a:srgbClr val="002B61"/>
        </a:solidFill>
        <a:effectLst/>
      </p:bgPr>
    </p:bg>
    <p:spTree>
      <p:nvGrpSpPr>
        <p:cNvPr id="1" name=""/>
        <p:cNvGrpSpPr/>
        <p:nvPr/>
      </p:nvGrpSpPr>
      <p:grpSpPr>
        <a:xfrm>
          <a:off x="0" y="0"/>
          <a:ext cx="0" cy="0"/>
          <a:chOff x="0" y="0"/>
          <a:chExt cx="0" cy="0"/>
        </a:xfrm>
      </p:grpSpPr>
      <p:sp>
        <p:nvSpPr>
          <p:cNvPr id="2" name="Text 0"/>
          <p:cNvSpPr txBox="1"/>
          <p:nvPr/>
        </p:nvSpPr>
        <p:spPr>
          <a:xfrm>
            <a:off x="731520" y="640080"/>
            <a:ext cx="10698480" cy="914400"/>
          </a:xfrm>
          <a:prstGeom prst="rect">
            <a:avLst/>
          </a:prstGeom>
          <a:noFill/>
          <a:ln/>
        </p:spPr>
        <p:txBody>
          <a:bodyPr wrap="square" lIns="0" tIns="0" rIns="0" bIns="0" rtlCol="0" anchor="ctr"/>
          <a:lstStyle/>
          <a:p>
            <a:pPr marL="0" indent="0">
              <a:buNone/>
            </a:pPr>
            <a:r>
              <a:rPr lang="en-US" sz="3400" b="1" dirty="0">
                <a:solidFill>
                  <a:srgbClr val="FFFFFF"/>
                </a:solidFill>
                <a:latin typeface="Gill Sans MT" pitchFamily="34" charset="0"/>
                <a:ea typeface="Gill Sans MT" pitchFamily="34" charset="-122"/>
                <a:cs typeface="Gill Sans MT" pitchFamily="34" charset="-120"/>
              </a:rPr>
              <a:t>Table share</a:t>
            </a:r>
            <a:endParaRPr lang="en-US" sz="3400" dirty="0"/>
          </a:p>
        </p:txBody>
      </p:sp>
      <p:sp>
        <p:nvSpPr>
          <p:cNvPr id="3" name="Shape 1"/>
          <p:cNvSpPr/>
          <p:nvPr/>
        </p:nvSpPr>
        <p:spPr>
          <a:xfrm>
            <a:off x="731520" y="2103120"/>
            <a:ext cx="10698480" cy="1097280"/>
          </a:xfrm>
          <a:prstGeom prst="roundRect">
            <a:avLst>
              <a:gd name="adj" fmla="val 7500"/>
            </a:avLst>
          </a:prstGeom>
          <a:solidFill>
            <a:srgbClr val="00467F"/>
          </a:solidFill>
          <a:ln/>
        </p:spPr>
        <p:txBody>
          <a:bodyPr/>
          <a:lstStyle/>
          <a:p>
            <a:endParaRPr/>
          </a:p>
        </p:txBody>
      </p:sp>
      <p:sp>
        <p:nvSpPr>
          <p:cNvPr id="4" name="Shape 2"/>
          <p:cNvSpPr/>
          <p:nvPr/>
        </p:nvSpPr>
        <p:spPr>
          <a:xfrm>
            <a:off x="1005840" y="2377440"/>
            <a:ext cx="548640" cy="548640"/>
          </a:xfrm>
          <a:prstGeom prst="ellipse">
            <a:avLst/>
          </a:prstGeom>
          <a:solidFill>
            <a:srgbClr val="F0B300"/>
          </a:solidFill>
          <a:ln/>
        </p:spPr>
        <p:txBody>
          <a:bodyPr/>
          <a:lstStyle/>
          <a:p>
            <a:endParaRPr/>
          </a:p>
        </p:txBody>
      </p:sp>
      <p:sp>
        <p:nvSpPr>
          <p:cNvPr id="5" name="Text 3"/>
          <p:cNvSpPr txBox="1"/>
          <p:nvPr/>
        </p:nvSpPr>
        <p:spPr>
          <a:xfrm>
            <a:off x="1005840" y="2377440"/>
            <a:ext cx="548640" cy="548640"/>
          </a:xfrm>
          <a:prstGeom prst="rect">
            <a:avLst/>
          </a:prstGeom>
          <a:noFill/>
          <a:ln/>
        </p:spPr>
        <p:txBody>
          <a:bodyPr wrap="square" lIns="0" tIns="0" rIns="0" bIns="0" rtlCol="0" anchor="ctr"/>
          <a:lstStyle/>
          <a:p>
            <a:pPr marL="0" indent="0" algn="ctr">
              <a:buNone/>
            </a:pPr>
            <a:r>
              <a:rPr lang="en-US" sz="1800" b="1" dirty="0">
                <a:solidFill>
                  <a:srgbClr val="002B61"/>
                </a:solidFill>
                <a:latin typeface="Gill Sans MT" pitchFamily="34" charset="0"/>
                <a:ea typeface="Gill Sans MT" pitchFamily="34" charset="-122"/>
                <a:cs typeface="Gill Sans MT" pitchFamily="34" charset="-120"/>
              </a:rPr>
              <a:t>1</a:t>
            </a:r>
            <a:endParaRPr lang="en-US" sz="1800" dirty="0"/>
          </a:p>
        </p:txBody>
      </p:sp>
      <p:sp>
        <p:nvSpPr>
          <p:cNvPr id="6" name="Text 4"/>
          <p:cNvSpPr txBox="1"/>
          <p:nvPr/>
        </p:nvSpPr>
        <p:spPr>
          <a:xfrm>
            <a:off x="1828800" y="2103120"/>
            <a:ext cx="9326880" cy="1097280"/>
          </a:xfrm>
          <a:prstGeom prst="rect">
            <a:avLst/>
          </a:prstGeom>
          <a:noFill/>
          <a:ln/>
        </p:spPr>
        <p:txBody>
          <a:bodyPr wrap="square" lIns="0" tIns="0" rIns="0" bIns="0" rtlCol="0" anchor="ctr"/>
          <a:lstStyle/>
          <a:p>
            <a:pPr marL="0" indent="0">
              <a:buNone/>
            </a:pPr>
            <a:r>
              <a:rPr lang="en-US" sz="1900" dirty="0">
                <a:solidFill>
                  <a:srgbClr val="FFFFFF"/>
                </a:solidFill>
                <a:latin typeface="Gill Sans MT" pitchFamily="34" charset="0"/>
                <a:ea typeface="Gill Sans MT" pitchFamily="34" charset="-122"/>
                <a:cs typeface="Gill Sans MT" pitchFamily="34" charset="-120"/>
              </a:rPr>
              <a:t>What problem are you trying to solve? What are you trying to accomplish with your workspace?</a:t>
            </a:r>
            <a:endParaRPr lang="en-US" sz="1900" dirty="0"/>
          </a:p>
        </p:txBody>
      </p:sp>
      <p:sp>
        <p:nvSpPr>
          <p:cNvPr id="7" name="Shape 5"/>
          <p:cNvSpPr/>
          <p:nvPr/>
        </p:nvSpPr>
        <p:spPr>
          <a:xfrm>
            <a:off x="731520" y="3474720"/>
            <a:ext cx="10698480" cy="1097280"/>
          </a:xfrm>
          <a:prstGeom prst="roundRect">
            <a:avLst>
              <a:gd name="adj" fmla="val 7500"/>
            </a:avLst>
          </a:prstGeom>
          <a:solidFill>
            <a:srgbClr val="00467F"/>
          </a:solidFill>
          <a:ln/>
        </p:spPr>
        <p:txBody>
          <a:bodyPr/>
          <a:lstStyle/>
          <a:p>
            <a:endParaRPr/>
          </a:p>
        </p:txBody>
      </p:sp>
      <p:sp>
        <p:nvSpPr>
          <p:cNvPr id="8" name="Shape 6"/>
          <p:cNvSpPr/>
          <p:nvPr/>
        </p:nvSpPr>
        <p:spPr>
          <a:xfrm>
            <a:off x="1005840" y="3749040"/>
            <a:ext cx="548640" cy="548640"/>
          </a:xfrm>
          <a:prstGeom prst="ellipse">
            <a:avLst/>
          </a:prstGeom>
          <a:solidFill>
            <a:srgbClr val="F0B300"/>
          </a:solidFill>
          <a:ln/>
        </p:spPr>
        <p:txBody>
          <a:bodyPr/>
          <a:lstStyle/>
          <a:p>
            <a:endParaRPr/>
          </a:p>
        </p:txBody>
      </p:sp>
      <p:sp>
        <p:nvSpPr>
          <p:cNvPr id="9" name="Text 7"/>
          <p:cNvSpPr txBox="1"/>
          <p:nvPr/>
        </p:nvSpPr>
        <p:spPr>
          <a:xfrm>
            <a:off x="1005840" y="3749040"/>
            <a:ext cx="548640" cy="548640"/>
          </a:xfrm>
          <a:prstGeom prst="rect">
            <a:avLst/>
          </a:prstGeom>
          <a:noFill/>
          <a:ln/>
        </p:spPr>
        <p:txBody>
          <a:bodyPr wrap="square" lIns="0" tIns="0" rIns="0" bIns="0" rtlCol="0" anchor="ctr"/>
          <a:lstStyle/>
          <a:p>
            <a:pPr marL="0" indent="0" algn="ctr">
              <a:buNone/>
            </a:pPr>
            <a:r>
              <a:rPr lang="en-US" sz="1800" b="1" dirty="0">
                <a:solidFill>
                  <a:srgbClr val="002B61"/>
                </a:solidFill>
                <a:latin typeface="Gill Sans MT" pitchFamily="34" charset="0"/>
                <a:ea typeface="Gill Sans MT" pitchFamily="34" charset="-122"/>
                <a:cs typeface="Gill Sans MT" pitchFamily="34" charset="-120"/>
              </a:rPr>
              <a:t>2</a:t>
            </a:r>
            <a:endParaRPr lang="en-US" sz="1800" dirty="0"/>
          </a:p>
        </p:txBody>
      </p:sp>
      <p:sp>
        <p:nvSpPr>
          <p:cNvPr id="10" name="Text 8"/>
          <p:cNvSpPr txBox="1"/>
          <p:nvPr/>
        </p:nvSpPr>
        <p:spPr>
          <a:xfrm>
            <a:off x="1828800" y="3474720"/>
            <a:ext cx="9326880" cy="1097280"/>
          </a:xfrm>
          <a:prstGeom prst="rect">
            <a:avLst/>
          </a:prstGeom>
          <a:noFill/>
          <a:ln/>
        </p:spPr>
        <p:txBody>
          <a:bodyPr wrap="square" lIns="0" tIns="0" rIns="0" bIns="0" rtlCol="0" anchor="ctr"/>
          <a:lstStyle/>
          <a:p>
            <a:pPr marL="0" indent="0">
              <a:buNone/>
            </a:pPr>
            <a:r>
              <a:rPr lang="en-US" sz="1900" dirty="0">
                <a:solidFill>
                  <a:srgbClr val="FFFFFF"/>
                </a:solidFill>
                <a:latin typeface="Gill Sans MT" pitchFamily="34" charset="0"/>
                <a:ea typeface="Gill Sans MT" pitchFamily="34" charset="-122"/>
                <a:cs typeface="Gill Sans MT" pitchFamily="34" charset="-120"/>
              </a:rPr>
              <a:t>What artifacts are you adding?</a:t>
            </a:r>
            <a:endParaRPr lang="en-US" sz="1900" dirty="0"/>
          </a:p>
        </p:txBody>
      </p:sp>
      <p:sp>
        <p:nvSpPr>
          <p:cNvPr id="11" name="Shape 9"/>
          <p:cNvSpPr/>
          <p:nvPr/>
        </p:nvSpPr>
        <p:spPr>
          <a:xfrm>
            <a:off x="731520" y="4846320"/>
            <a:ext cx="10698480" cy="1097280"/>
          </a:xfrm>
          <a:prstGeom prst="roundRect">
            <a:avLst>
              <a:gd name="adj" fmla="val 7500"/>
            </a:avLst>
          </a:prstGeom>
          <a:solidFill>
            <a:srgbClr val="00467F"/>
          </a:solidFill>
          <a:ln/>
        </p:spPr>
        <p:txBody>
          <a:bodyPr/>
          <a:lstStyle/>
          <a:p>
            <a:endParaRPr/>
          </a:p>
        </p:txBody>
      </p:sp>
      <p:sp>
        <p:nvSpPr>
          <p:cNvPr id="12" name="Shape 10"/>
          <p:cNvSpPr/>
          <p:nvPr/>
        </p:nvSpPr>
        <p:spPr>
          <a:xfrm>
            <a:off x="1005840" y="5120640"/>
            <a:ext cx="548640" cy="548640"/>
          </a:xfrm>
          <a:prstGeom prst="ellipse">
            <a:avLst/>
          </a:prstGeom>
          <a:solidFill>
            <a:srgbClr val="F0B300"/>
          </a:solidFill>
          <a:ln/>
        </p:spPr>
        <p:txBody>
          <a:bodyPr/>
          <a:lstStyle/>
          <a:p>
            <a:endParaRPr/>
          </a:p>
        </p:txBody>
      </p:sp>
      <p:sp>
        <p:nvSpPr>
          <p:cNvPr id="13" name="Text 11"/>
          <p:cNvSpPr txBox="1"/>
          <p:nvPr/>
        </p:nvSpPr>
        <p:spPr>
          <a:xfrm>
            <a:off x="1005840" y="5120640"/>
            <a:ext cx="548640" cy="548640"/>
          </a:xfrm>
          <a:prstGeom prst="rect">
            <a:avLst/>
          </a:prstGeom>
          <a:noFill/>
          <a:ln/>
        </p:spPr>
        <p:txBody>
          <a:bodyPr wrap="square" lIns="0" tIns="0" rIns="0" bIns="0" rtlCol="0" anchor="ctr"/>
          <a:lstStyle/>
          <a:p>
            <a:pPr marL="0" indent="0" algn="ctr">
              <a:buNone/>
            </a:pPr>
            <a:r>
              <a:rPr lang="en-US" sz="1800" b="1" dirty="0">
                <a:solidFill>
                  <a:srgbClr val="002B61"/>
                </a:solidFill>
                <a:latin typeface="Gill Sans MT" pitchFamily="34" charset="0"/>
                <a:ea typeface="Gill Sans MT" pitchFamily="34" charset="-122"/>
                <a:cs typeface="Gill Sans MT" pitchFamily="34" charset="-120"/>
              </a:rPr>
              <a:t>3</a:t>
            </a:r>
            <a:endParaRPr lang="en-US" sz="1800" dirty="0"/>
          </a:p>
        </p:txBody>
      </p:sp>
      <p:sp>
        <p:nvSpPr>
          <p:cNvPr id="14" name="Text 12"/>
          <p:cNvSpPr txBox="1"/>
          <p:nvPr/>
        </p:nvSpPr>
        <p:spPr>
          <a:xfrm>
            <a:off x="1828800" y="4846320"/>
            <a:ext cx="9326880" cy="1097280"/>
          </a:xfrm>
          <a:prstGeom prst="rect">
            <a:avLst/>
          </a:prstGeom>
          <a:noFill/>
          <a:ln/>
        </p:spPr>
        <p:txBody>
          <a:bodyPr wrap="square" lIns="0" tIns="0" rIns="0" bIns="0" rtlCol="0" anchor="ctr"/>
          <a:lstStyle/>
          <a:p>
            <a:pPr marL="0" indent="0">
              <a:buNone/>
            </a:pPr>
            <a:r>
              <a:rPr lang="en-US" sz="1900" dirty="0">
                <a:solidFill>
                  <a:srgbClr val="FFFFFF"/>
                </a:solidFill>
                <a:latin typeface="Gill Sans MT" pitchFamily="34" charset="0"/>
                <a:ea typeface="Gill Sans MT" pitchFamily="34" charset="-122"/>
                <a:cs typeface="Gill Sans MT" pitchFamily="34" charset="-120"/>
              </a:rPr>
              <a:t>What do you hope it does for you?</a:t>
            </a:r>
            <a:endParaRPr lang="en-US" sz="1900" dirty="0"/>
          </a:p>
        </p:txBody>
      </p:sp>
    </p:spTree>
    <p:extLst>
      <p:ext uri="{BB962C8B-B14F-4D97-AF65-F5344CB8AC3E}">
        <p14:creationId xmlns:p14="http://schemas.microsoft.com/office/powerpoint/2010/main" val="339724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1091672" cy="777240"/>
          </a:xfrm>
          <a:prstGeom prst="rect">
            <a:avLst/>
          </a:prstGeom>
          <a:noFill/>
          <a:ln/>
        </p:spPr>
        <p:txBody>
          <a:bodyPr wrap="square" lIns="0" tIns="0" rIns="0" bIns="0" rtlCol="0" anchor="ctr"/>
          <a:lstStyle/>
          <a:p>
            <a:pPr marL="0" indent="0" algn="l">
              <a:buNone/>
            </a:pPr>
            <a:r>
              <a:rPr lang="en-US" sz="3000" b="1" dirty="0">
                <a:solidFill>
                  <a:srgbClr val="002B61"/>
                </a:solidFill>
                <a:latin typeface="Gill Sans MT" pitchFamily="34" charset="0"/>
                <a:ea typeface="Gill Sans MT" pitchFamily="34" charset="-122"/>
                <a:cs typeface="Gill Sans MT" pitchFamily="34" charset="-120"/>
              </a:rPr>
              <a:t>Narrowing on purpose</a:t>
            </a:r>
            <a:endParaRPr lang="en-US" sz="3000" dirty="0"/>
          </a:p>
        </p:txBody>
      </p:sp>
      <p:sp>
        <p:nvSpPr>
          <p:cNvPr id="3" name="Shape 1"/>
          <p:cNvSpPr/>
          <p:nvPr/>
        </p:nvSpPr>
        <p:spPr>
          <a:xfrm>
            <a:off x="548640" y="1920240"/>
            <a:ext cx="5440680" cy="2377440"/>
          </a:xfrm>
          <a:prstGeom prst="roundRect">
            <a:avLst>
              <a:gd name="adj" fmla="val 2045"/>
            </a:avLst>
          </a:prstGeom>
          <a:solidFill>
            <a:srgbClr val="F1F2F4"/>
          </a:solidFill>
          <a:ln/>
          <a:effectLst>
            <a:outerShdw blurRad="88900" dist="38100" dir="5400000" algn="bl" rotWithShape="0">
              <a:srgbClr val="9FAEC0">
                <a:alpha val="45000"/>
              </a:srgbClr>
            </a:outerShdw>
          </a:effectLst>
        </p:spPr>
        <p:txBody>
          <a:bodyPr/>
          <a:lstStyle/>
          <a:p>
            <a:endParaRPr lang="en-US"/>
          </a:p>
        </p:txBody>
      </p:sp>
      <p:sp>
        <p:nvSpPr>
          <p:cNvPr id="4" name="Text 2"/>
          <p:cNvSpPr txBox="1"/>
          <p:nvPr/>
        </p:nvSpPr>
        <p:spPr>
          <a:xfrm>
            <a:off x="868680" y="2121408"/>
            <a:ext cx="4800600" cy="457200"/>
          </a:xfrm>
          <a:prstGeom prst="rect">
            <a:avLst/>
          </a:prstGeom>
          <a:noFill/>
          <a:ln/>
        </p:spPr>
        <p:txBody>
          <a:bodyPr wrap="square" lIns="0" tIns="0" rIns="0" bIns="0" rtlCol="0" anchor="ctr"/>
          <a:lstStyle/>
          <a:p>
            <a:pPr marL="0" indent="0">
              <a:buNone/>
            </a:pPr>
            <a:r>
              <a:rPr lang="en-US" sz="1800" b="1" kern="0" spc="200" dirty="0">
                <a:solidFill>
                  <a:srgbClr val="5A6672"/>
                </a:solidFill>
                <a:latin typeface="Gill Sans MT" pitchFamily="34" charset="0"/>
                <a:ea typeface="Gill Sans MT" pitchFamily="34" charset="-122"/>
                <a:cs typeface="Gill Sans MT" pitchFamily="34" charset="-120"/>
              </a:rPr>
              <a:t>NARROW — MOST OF THE TIME</a:t>
            </a:r>
            <a:endParaRPr lang="en-US" sz="1800" dirty="0"/>
          </a:p>
        </p:txBody>
      </p:sp>
      <p:sp>
        <p:nvSpPr>
          <p:cNvPr id="5" name="Text 3"/>
          <p:cNvSpPr txBox="1"/>
          <p:nvPr/>
        </p:nvSpPr>
        <p:spPr>
          <a:xfrm>
            <a:off x="914400" y="2697480"/>
            <a:ext cx="4709160" cy="182880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5A6672"/>
                </a:solidFill>
                <a:latin typeface="Gill Sans MT" pitchFamily="34" charset="0"/>
                <a:ea typeface="Gill Sans MT" pitchFamily="34" charset="-122"/>
                <a:cs typeface="Gill Sans MT" pitchFamily="34" charset="-120"/>
              </a:rPr>
              <a:t>Drafting in your own voice</a:t>
            </a:r>
            <a:endParaRPr lang="en-US" sz="1550" dirty="0"/>
          </a:p>
          <a:p>
            <a:pPr marL="342900" indent="-342900">
              <a:spcAft>
                <a:spcPts val="1200"/>
              </a:spcAft>
              <a:buSzPct val="100000"/>
              <a:buChar char="•"/>
            </a:pPr>
            <a:r>
              <a:rPr lang="en-US" sz="1550" dirty="0">
                <a:solidFill>
                  <a:srgbClr val="5A6672"/>
                </a:solidFill>
                <a:latin typeface="Gill Sans MT" pitchFamily="34" charset="0"/>
                <a:ea typeface="Gill Sans MT" pitchFamily="34" charset="-122"/>
                <a:cs typeface="Gill Sans MT" pitchFamily="34" charset="-120"/>
              </a:rPr>
              <a:t>Applying decisions you’ve already made</a:t>
            </a:r>
            <a:endParaRPr lang="en-US" sz="1550" dirty="0"/>
          </a:p>
          <a:p>
            <a:pPr marL="342900" indent="-342900">
              <a:spcAft>
                <a:spcPts val="1200"/>
              </a:spcAft>
              <a:buSzPct val="100000"/>
              <a:buChar char="•"/>
            </a:pPr>
            <a:r>
              <a:rPr lang="en-US" sz="1550" dirty="0">
                <a:solidFill>
                  <a:srgbClr val="5A6672"/>
                </a:solidFill>
                <a:latin typeface="Gill Sans MT" pitchFamily="34" charset="0"/>
                <a:ea typeface="Gill Sans MT" pitchFamily="34" charset="-122"/>
                <a:cs typeface="Gill Sans MT" pitchFamily="34" charset="-120"/>
              </a:rPr>
              <a:t>Work that has to be consistent and checkable</a:t>
            </a:r>
            <a:endParaRPr lang="en-US" sz="1550" dirty="0"/>
          </a:p>
        </p:txBody>
      </p:sp>
      <p:sp>
        <p:nvSpPr>
          <p:cNvPr id="6" name="Shape 4"/>
          <p:cNvSpPr/>
          <p:nvPr/>
        </p:nvSpPr>
        <p:spPr>
          <a:xfrm>
            <a:off x="6263640" y="1920240"/>
            <a:ext cx="5440680" cy="2377440"/>
          </a:xfrm>
          <a:prstGeom prst="roundRect">
            <a:avLst>
              <a:gd name="adj" fmla="val 2045"/>
            </a:avLst>
          </a:prstGeom>
          <a:solidFill>
            <a:srgbClr val="E2E5E9"/>
          </a:solidFill>
          <a:ln/>
          <a:effectLst>
            <a:outerShdw blurRad="88900" dist="38100" dir="5400000" algn="bl" rotWithShape="0">
              <a:srgbClr val="9FAEC0">
                <a:alpha val="45000"/>
              </a:srgbClr>
            </a:outerShdw>
          </a:effectLst>
        </p:spPr>
        <p:txBody>
          <a:bodyPr/>
          <a:lstStyle/>
          <a:p>
            <a:endParaRPr lang="en-US"/>
          </a:p>
        </p:txBody>
      </p:sp>
      <p:sp>
        <p:nvSpPr>
          <p:cNvPr id="7" name="Text 5"/>
          <p:cNvSpPr txBox="1"/>
          <p:nvPr/>
        </p:nvSpPr>
        <p:spPr>
          <a:xfrm>
            <a:off x="6583680" y="2121408"/>
            <a:ext cx="4800600" cy="457200"/>
          </a:xfrm>
          <a:prstGeom prst="rect">
            <a:avLst/>
          </a:prstGeom>
          <a:noFill/>
          <a:ln/>
        </p:spPr>
        <p:txBody>
          <a:bodyPr wrap="square" lIns="0" tIns="0" rIns="0" bIns="0" rtlCol="0" anchor="ctr"/>
          <a:lstStyle/>
          <a:p>
            <a:pPr marL="0" indent="0">
              <a:buNone/>
            </a:pPr>
            <a:r>
              <a:rPr lang="en-US" sz="1800" b="1" kern="0" spc="200" dirty="0">
                <a:solidFill>
                  <a:srgbClr val="00467F"/>
                </a:solidFill>
                <a:latin typeface="Gill Sans MT" pitchFamily="34" charset="0"/>
                <a:ea typeface="Gill Sans MT" pitchFamily="34" charset="-122"/>
                <a:cs typeface="Gill Sans MT" pitchFamily="34" charset="-120"/>
              </a:rPr>
              <a:t>GO WIDE — ON PURPOSE</a:t>
            </a:r>
            <a:endParaRPr lang="en-US" sz="1800" dirty="0"/>
          </a:p>
        </p:txBody>
      </p:sp>
      <p:sp>
        <p:nvSpPr>
          <p:cNvPr id="8" name="Text 6"/>
          <p:cNvSpPr txBox="1"/>
          <p:nvPr/>
        </p:nvSpPr>
        <p:spPr>
          <a:xfrm>
            <a:off x="6629400" y="2697480"/>
            <a:ext cx="4709160" cy="1828800"/>
          </a:xfrm>
          <a:prstGeom prst="rect">
            <a:avLst/>
          </a:prstGeom>
          <a:noFill/>
          <a:ln/>
        </p:spPr>
        <p:txBody>
          <a:bodyPr wrap="square" lIns="0" tIns="0" rIns="0" bIns="0" rtlCol="0" anchor="t"/>
          <a:lstStyle/>
          <a:p>
            <a:pPr marL="342900" indent="-342900">
              <a:spcAft>
                <a:spcPts val="1200"/>
              </a:spcAft>
              <a:buSzPct val="100000"/>
              <a:buChar char="•"/>
            </a:pPr>
            <a:r>
              <a:rPr lang="en-US" sz="1550" dirty="0">
                <a:solidFill>
                  <a:srgbClr val="002B61"/>
                </a:solidFill>
                <a:latin typeface="Gill Sans MT" pitchFamily="34" charset="0"/>
                <a:ea typeface="Gill Sans MT" pitchFamily="34" charset="-122"/>
                <a:cs typeface="Gill Sans MT" pitchFamily="34" charset="-120"/>
              </a:rPr>
              <a:t>Brainstorming before you’ve decided</a:t>
            </a:r>
            <a:endParaRPr lang="en-US" sz="1550" dirty="0"/>
          </a:p>
          <a:p>
            <a:pPr marL="342900" indent="-342900">
              <a:spcAft>
                <a:spcPts val="1200"/>
              </a:spcAft>
              <a:buSzPct val="100000"/>
              <a:buChar char="•"/>
            </a:pPr>
            <a:r>
              <a:rPr lang="en-US" sz="1550" dirty="0">
                <a:solidFill>
                  <a:srgbClr val="002B61"/>
                </a:solidFill>
                <a:latin typeface="Gill Sans MT" pitchFamily="34" charset="0"/>
                <a:ea typeface="Gill Sans MT" pitchFamily="34" charset="-122"/>
                <a:cs typeface="Gill Sans MT" pitchFamily="34" charset="-120"/>
              </a:rPr>
              <a:t>Stress-testing a plan you’re attached to</a:t>
            </a:r>
            <a:endParaRPr lang="en-US" sz="1550" dirty="0"/>
          </a:p>
          <a:p>
            <a:pPr marL="342900" indent="-342900">
              <a:spcAft>
                <a:spcPts val="1200"/>
              </a:spcAft>
              <a:buSzPct val="100000"/>
              <a:buChar char="•"/>
            </a:pPr>
            <a:r>
              <a:rPr lang="en-US" sz="1550" dirty="0">
                <a:solidFill>
                  <a:srgbClr val="002B61"/>
                </a:solidFill>
                <a:latin typeface="Gill Sans MT" pitchFamily="34" charset="0"/>
                <a:ea typeface="Gill Sans MT" pitchFamily="34" charset="-122"/>
                <a:cs typeface="Gill Sans MT" pitchFamily="34" charset="-120"/>
              </a:rPr>
              <a:t>How: a fresh chat with none of your files — or ask it to argue the other side</a:t>
            </a:r>
            <a:endParaRPr lang="en-US" sz="1550" dirty="0"/>
          </a:p>
        </p:txBody>
      </p:sp>
      <p:sp>
        <p:nvSpPr>
          <p:cNvPr id="9" name="Text 7"/>
          <p:cNvSpPr txBox="1"/>
          <p:nvPr/>
        </p:nvSpPr>
        <p:spPr>
          <a:xfrm>
            <a:off x="548640" y="6419088"/>
            <a:ext cx="8229600" cy="320040"/>
          </a:xfrm>
          <a:prstGeom prst="rect">
            <a:avLst/>
          </a:prstGeom>
          <a:noFill/>
          <a:ln/>
        </p:spPr>
        <p:txBody>
          <a:bodyPr wrap="square" lIns="0" tIns="0" rIns="0" bIns="0" rtlCol="0" anchor="ctr"/>
          <a:lstStyle/>
          <a:p>
            <a:pPr marL="0" indent="0" algn="l">
              <a:buNone/>
            </a:pPr>
            <a:r>
              <a:rPr lang="en-US" sz="950" dirty="0">
                <a:solidFill>
                  <a:srgbClr val="5A6672"/>
                </a:solidFill>
                <a:latin typeface="Gill Sans MT" pitchFamily="34" charset="0"/>
                <a:ea typeface="Gill Sans MT" pitchFamily="34" charset="-122"/>
                <a:cs typeface="Gill Sans MT" pitchFamily="34" charset="-120"/>
              </a:rPr>
              <a:t>19   ·   Ditch the Chat, Build the Workspace   ·   NWAIS 2026</a:t>
            </a:r>
            <a:endParaRPr lang="en-US" sz="950" dirty="0"/>
          </a:p>
        </p:txBody>
      </p:sp>
      <p:sp>
        <p:nvSpPr>
          <p:cNvPr id="11" name="TextBox 10"/>
          <p:cNvSpPr txBox="1"/>
          <p:nvPr/>
        </p:nvSpPr>
        <p:spPr>
          <a:xfrm>
            <a:off x="548640" y="1188720"/>
            <a:ext cx="11155680" cy="548640"/>
          </a:xfrm>
          <a:prstGeom prst="rect">
            <a:avLst/>
          </a:prstGeom>
          <a:noFill/>
        </p:spPr>
        <p:txBody>
          <a:bodyPr wrap="square" lIns="0" tIns="0" rIns="0" bIns="0" anchor="ctr">
            <a:spAutoFit/>
          </a:bodyPr>
          <a:lstStyle/>
          <a:p>
            <a:pPr algn="l"/>
            <a:r>
              <a:rPr sz="1700" b="0" i="0">
                <a:solidFill>
                  <a:srgbClr val="5A6672"/>
                </a:solidFill>
                <a:latin typeface="Gill Sans MT"/>
              </a:rPr>
              <a:t>A workspace constrains the AI to your context. That’s why its answers fit — and why it sometimes can’t see past them.</a:t>
            </a:r>
          </a:p>
        </p:txBody>
      </p:sp>
      <p:sp>
        <p:nvSpPr>
          <p:cNvPr id="10" name="Shape 1"/>
          <p:cNvSpPr/>
          <p:nvPr/>
        </p:nvSpPr>
        <p:spPr>
          <a:xfrm>
            <a:off x="548640" y="4526280"/>
            <a:ext cx="11155680" cy="1051560"/>
          </a:xfrm>
          <a:prstGeom prst="roundRect">
            <a:avLst>
              <a:gd name="adj" fmla="val 2045"/>
            </a:avLst>
          </a:prstGeom>
          <a:solidFill>
            <a:srgbClr val="E2E5E9"/>
          </a:solidFill>
          <a:ln/>
          <a:effectLst>
            <a:outerShdw blurRad="88900" dist="38100" dir="5400000" algn="bl" rotWithShape="0">
              <a:srgbClr val="9FAEC0">
                <a:alpha val="45000"/>
              </a:srgbClr>
            </a:outerShdw>
          </a:effectLst>
        </p:spPr>
        <p:txBody>
          <a:bodyPr/>
          <a:lstStyle/>
          <a:p>
            <a:endParaRPr lang="en-US"/>
          </a:p>
        </p:txBody>
      </p:sp>
      <p:sp>
        <p:nvSpPr>
          <p:cNvPr id="12" name="TextBox 11"/>
          <p:cNvSpPr txBox="1"/>
          <p:nvPr/>
        </p:nvSpPr>
        <p:spPr>
          <a:xfrm>
            <a:off x="868680" y="4775061"/>
            <a:ext cx="10515600" cy="553998"/>
          </a:xfrm>
          <a:prstGeom prst="rect">
            <a:avLst/>
          </a:prstGeom>
          <a:noFill/>
        </p:spPr>
        <p:txBody>
          <a:bodyPr wrap="square" lIns="0" tIns="0" rIns="0" bIns="0" anchor="ctr">
            <a:spAutoFit/>
          </a:bodyPr>
          <a:lstStyle/>
          <a:p>
            <a:pPr algn="l"/>
            <a:r>
              <a:rPr sz="1550" b="1" i="0" dirty="0">
                <a:solidFill>
                  <a:srgbClr val="002B61"/>
                </a:solidFill>
                <a:latin typeface="Gill Sans MT"/>
              </a:rPr>
              <a:t>Watch for:  </a:t>
            </a:r>
            <a:r>
              <a:rPr sz="1550" b="0" i="0" dirty="0">
                <a:solidFill>
                  <a:srgbClr val="002B61"/>
                </a:solidFill>
                <a:latin typeface="Gill Sans MT"/>
              </a:rPr>
              <a:t>it agrees with you because it’s built from you</a:t>
            </a:r>
            <a:r>
              <a:rPr lang="en-US" sz="1550" dirty="0">
                <a:solidFill>
                  <a:srgbClr val="002B61"/>
                </a:solidFill>
                <a:latin typeface="Gill Sans MT"/>
              </a:rPr>
              <a:t>, </a:t>
            </a:r>
            <a:r>
              <a:rPr sz="1550" b="0" i="0" dirty="0">
                <a:solidFill>
                  <a:srgbClr val="002B61"/>
                </a:solidFill>
                <a:latin typeface="Gill Sans MT"/>
              </a:rPr>
              <a:t>old decisions treated as settled</a:t>
            </a:r>
          </a:p>
          <a:p>
            <a:pPr>
              <a:spcBef>
                <a:spcPts val="600"/>
              </a:spcBef>
            </a:pPr>
            <a:r>
              <a:rPr sz="1550" b="1" dirty="0">
                <a:solidFill>
                  <a:srgbClr val="002B61"/>
                </a:solidFill>
                <a:latin typeface="Gill Sans MT"/>
              </a:rPr>
              <a:t>Review what it thinks it knows about you.  </a:t>
            </a:r>
            <a:r>
              <a:rPr sz="1550" b="0" dirty="0">
                <a:solidFill>
                  <a:srgbClr val="002B61"/>
                </a:solidFill>
                <a:latin typeface="Gill Sans MT"/>
              </a:rPr>
              <a:t>Forgetting well is still unsolved, so you have to help it keep pace as things change.</a:t>
            </a:r>
          </a:p>
        </p:txBody>
      </p:sp>
      <p:pic>
        <p:nvPicPr>
          <p:cNvPr id="13" name="Picture 12" descr="image2.png"/>
          <p:cNvPicPr>
            <a:picLocks noChangeAspect="1"/>
          </p:cNvPicPr>
          <p:nvPr/>
        </p:nvPicPr>
        <p:blipFill>
          <a:blip r:embed="rId3"/>
          <a:stretch>
            <a:fillRect/>
          </a:stretch>
        </p:blipFill>
        <p:spPr>
          <a:xfrm>
            <a:off x="9421368" y="6433719"/>
            <a:ext cx="2221992" cy="290779"/>
          </a:xfrm>
          <a:prstGeom prst="rect">
            <a:avLst/>
          </a:prstGeom>
        </p:spPr>
      </p:pic>
    </p:spTree>
    <p:extLst>
      <p:ext uri="{BB962C8B-B14F-4D97-AF65-F5344CB8AC3E}">
        <p14:creationId xmlns:p14="http://schemas.microsoft.com/office/powerpoint/2010/main" val="3465888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7">
    <p:bg>
      <p:bgPr>
        <a:solidFill>
          <a:srgbClr val="002B61"/>
        </a:solidFill>
        <a:effectLst/>
      </p:bgPr>
    </p:bg>
    <p:spTree>
      <p:nvGrpSpPr>
        <p:cNvPr id="1" name=""/>
        <p:cNvGrpSpPr/>
        <p:nvPr/>
      </p:nvGrpSpPr>
      <p:grpSpPr>
        <a:xfrm>
          <a:off x="0" y="0"/>
          <a:ext cx="0" cy="0"/>
          <a:chOff x="0" y="0"/>
          <a:chExt cx="0" cy="0"/>
        </a:xfrm>
      </p:grpSpPr>
      <p:sp>
        <p:nvSpPr>
          <p:cNvPr id="2" name="Text 0"/>
          <p:cNvSpPr txBox="1"/>
          <p:nvPr/>
        </p:nvSpPr>
        <p:spPr>
          <a:xfrm>
            <a:off x="731520" y="594360"/>
            <a:ext cx="10698480" cy="914400"/>
          </a:xfrm>
          <a:prstGeom prst="rect">
            <a:avLst/>
          </a:prstGeom>
          <a:noFill/>
          <a:ln/>
        </p:spPr>
        <p:txBody>
          <a:bodyPr wrap="square" lIns="0" tIns="0" rIns="0" bIns="0" rtlCol="0" anchor="ctr"/>
          <a:lstStyle/>
          <a:p>
            <a:pPr marL="0" indent="0">
              <a:buNone/>
            </a:pPr>
            <a:r>
              <a:rPr lang="en-US" sz="3400" b="1" dirty="0">
                <a:solidFill>
                  <a:srgbClr val="FFFFFF"/>
                </a:solidFill>
                <a:latin typeface="Gill Sans MT" pitchFamily="34" charset="0"/>
                <a:ea typeface="Gill Sans MT" pitchFamily="34" charset="-122"/>
                <a:cs typeface="Gill Sans MT" pitchFamily="34" charset="-120"/>
              </a:rPr>
              <a:t>Play!</a:t>
            </a:r>
            <a:endParaRPr lang="en-US" sz="3400" dirty="0"/>
          </a:p>
        </p:txBody>
      </p:sp>
      <p:sp>
        <p:nvSpPr>
          <p:cNvPr id="3" name="Shape 1"/>
          <p:cNvSpPr/>
          <p:nvPr/>
        </p:nvSpPr>
        <p:spPr>
          <a:xfrm>
            <a:off x="731520" y="1600200"/>
            <a:ext cx="6492240" cy="3840480"/>
          </a:xfrm>
          <a:prstGeom prst="roundRect">
            <a:avLst>
              <a:gd name="adj" fmla="val 2143"/>
            </a:avLst>
          </a:prstGeom>
          <a:solidFill>
            <a:srgbClr val="00467F"/>
          </a:solidFill>
          <a:ln/>
        </p:spPr>
        <p:txBody>
          <a:bodyPr/>
          <a:lstStyle/>
          <a:p>
            <a:endParaRPr/>
          </a:p>
        </p:txBody>
      </p:sp>
      <p:sp>
        <p:nvSpPr>
          <p:cNvPr id="4" name="Text 2"/>
          <p:cNvSpPr txBox="1"/>
          <p:nvPr/>
        </p:nvSpPr>
        <p:spPr>
          <a:xfrm>
            <a:off x="1051560" y="1874520"/>
            <a:ext cx="5852160" cy="3291840"/>
          </a:xfrm>
          <a:prstGeom prst="rect">
            <a:avLst/>
          </a:prstGeom>
          <a:noFill/>
          <a:ln/>
        </p:spPr>
        <p:txBody>
          <a:bodyPr wrap="square" lIns="0" tIns="0" rIns="0" bIns="0" rtlCol="0" anchor="t"/>
          <a:lstStyle/>
          <a:p>
            <a:pPr marL="0" indent="0">
              <a:spcAft>
                <a:spcPts val="1000"/>
              </a:spcAft>
              <a:buNone/>
            </a:pPr>
            <a:r>
              <a:rPr lang="en-US" sz="1700" b="1" dirty="0">
                <a:solidFill>
                  <a:srgbClr val="FFFFFF"/>
                </a:solidFill>
                <a:latin typeface="Gill Sans MT" pitchFamily="34" charset="0"/>
                <a:ea typeface="Gill Sans MT" pitchFamily="34" charset="-122"/>
                <a:cs typeface="Gill Sans MT" pitchFamily="34" charset="-120"/>
              </a:rPr>
              <a:t>You likely won’t get this right the first time, we aren’t even sure if we have found the optimal way to do this!</a:t>
            </a:r>
          </a:p>
          <a:p>
            <a:pPr marL="0" indent="0">
              <a:spcAft>
                <a:spcPts val="1000"/>
              </a:spcAft>
              <a:buNone/>
            </a:pPr>
            <a:endParaRPr lang="en-US" sz="1700" b="1" dirty="0">
              <a:solidFill>
                <a:srgbClr val="FFFFFF"/>
              </a:solidFill>
              <a:latin typeface="Gill Sans MT" pitchFamily="34" charset="0"/>
            </a:endParaRPr>
          </a:p>
          <a:p>
            <a:pPr marL="0" indent="0">
              <a:spcAft>
                <a:spcPts val="1000"/>
              </a:spcAft>
              <a:buNone/>
            </a:pPr>
            <a:r>
              <a:rPr lang="en-US" sz="1700" b="1" dirty="0">
                <a:solidFill>
                  <a:srgbClr val="FFFFFF"/>
                </a:solidFill>
                <a:latin typeface="Gill Sans MT" pitchFamily="34" charset="0"/>
              </a:rPr>
              <a:t>We do know, sharing is how we learn. We hope you learned something new today.</a:t>
            </a:r>
            <a:endParaRPr lang="en-US" sz="1700" dirty="0"/>
          </a:p>
        </p:txBody>
      </p:sp>
      <p:sp>
        <p:nvSpPr>
          <p:cNvPr id="5" name="Text 3"/>
          <p:cNvSpPr txBox="1"/>
          <p:nvPr/>
        </p:nvSpPr>
        <p:spPr>
          <a:xfrm>
            <a:off x="7498080" y="1645920"/>
            <a:ext cx="3931920" cy="411480"/>
          </a:xfrm>
          <a:prstGeom prst="rect">
            <a:avLst/>
          </a:prstGeom>
          <a:noFill/>
          <a:ln/>
        </p:spPr>
        <p:txBody>
          <a:bodyPr wrap="square" lIns="0" tIns="0" rIns="0" bIns="0" rtlCol="0" anchor="ctr"/>
          <a:lstStyle/>
          <a:p>
            <a:pPr marL="0" indent="0">
              <a:buNone/>
            </a:pPr>
            <a:r>
              <a:rPr lang="en-US" sz="1600" b="1" dirty="0">
                <a:solidFill>
                  <a:srgbClr val="F0B300"/>
                </a:solidFill>
                <a:latin typeface="Gill Sans MT" pitchFamily="34" charset="0"/>
                <a:ea typeface="Gill Sans MT" pitchFamily="34" charset="-122"/>
                <a:cs typeface="Gill Sans MT" pitchFamily="34" charset="-120"/>
              </a:rPr>
              <a:t>Keep two habits</a:t>
            </a:r>
            <a:endParaRPr lang="en-US" sz="1600" dirty="0"/>
          </a:p>
        </p:txBody>
      </p:sp>
      <p:sp>
        <p:nvSpPr>
          <p:cNvPr id="6" name="Text 4"/>
          <p:cNvSpPr txBox="1"/>
          <p:nvPr/>
        </p:nvSpPr>
        <p:spPr>
          <a:xfrm>
            <a:off x="7498080" y="2103120"/>
            <a:ext cx="3931920" cy="1737360"/>
          </a:xfrm>
          <a:prstGeom prst="rect">
            <a:avLst/>
          </a:prstGeom>
          <a:noFill/>
          <a:ln/>
        </p:spPr>
        <p:txBody>
          <a:bodyPr wrap="square" lIns="0" tIns="0" rIns="0" bIns="0" rtlCol="0" anchor="t"/>
          <a:lstStyle/>
          <a:p>
            <a:pPr marL="0" indent="0">
              <a:spcAft>
                <a:spcPts val="400"/>
              </a:spcAft>
              <a:buNone/>
            </a:pPr>
            <a:r>
              <a:rPr lang="en-US" sz="1500" b="1" dirty="0">
                <a:solidFill>
                  <a:srgbClr val="FFFFFF"/>
                </a:solidFill>
                <a:latin typeface="Gill Sans MT" pitchFamily="34" charset="0"/>
                <a:ea typeface="Gill Sans MT" pitchFamily="34" charset="-122"/>
                <a:cs typeface="Gill Sans MT" pitchFamily="34" charset="-120"/>
              </a:rPr>
              <a:t>Context · Intent · Correct</a:t>
            </a:r>
            <a:endParaRPr lang="en-US" sz="1500" dirty="0"/>
          </a:p>
          <a:p>
            <a:pPr marL="0" indent="0">
              <a:spcAft>
                <a:spcPts val="1200"/>
              </a:spcAft>
              <a:buNone/>
            </a:pPr>
            <a:r>
              <a:rPr lang="en-US" sz="1300" dirty="0">
                <a:solidFill>
                  <a:srgbClr val="E2E5E9"/>
                </a:solidFill>
                <a:latin typeface="Gill Sans MT" pitchFamily="34" charset="0"/>
                <a:ea typeface="Gill Sans MT" pitchFamily="34" charset="-122"/>
                <a:cs typeface="Gill Sans MT" pitchFamily="34" charset="-120"/>
              </a:rPr>
              <a:t>the loop that works at every level</a:t>
            </a:r>
            <a:endParaRPr lang="en-US" sz="1500" dirty="0"/>
          </a:p>
          <a:p>
            <a:pPr marL="0" indent="0">
              <a:spcAft>
                <a:spcPts val="400"/>
              </a:spcAft>
              <a:buNone/>
            </a:pPr>
            <a:r>
              <a:rPr lang="en-US" sz="1500" b="1" dirty="0">
                <a:solidFill>
                  <a:srgbClr val="FFFFFF"/>
                </a:solidFill>
                <a:latin typeface="Gill Sans MT" pitchFamily="34" charset="0"/>
                <a:ea typeface="Gill Sans MT" pitchFamily="34" charset="-122"/>
                <a:cs typeface="Gill Sans MT" pitchFamily="34" charset="-120"/>
              </a:rPr>
              <a:t>You stay responsible for your work</a:t>
            </a:r>
            <a:endParaRPr lang="en-US" sz="1500" dirty="0"/>
          </a:p>
          <a:p>
            <a:pPr marL="0" indent="0">
              <a:buNone/>
            </a:pPr>
            <a:r>
              <a:rPr lang="en-US" sz="1300" dirty="0">
                <a:solidFill>
                  <a:srgbClr val="E2E5E9"/>
                </a:solidFill>
                <a:latin typeface="Gill Sans MT" pitchFamily="34" charset="0"/>
                <a:ea typeface="Gill Sans MT" pitchFamily="34" charset="-122"/>
                <a:cs typeface="Gill Sans MT" pitchFamily="34" charset="-120"/>
              </a:rPr>
              <a:t>keep the judgment human and checkable</a:t>
            </a:r>
            <a:endParaRPr lang="en-US" sz="1500" dirty="0"/>
          </a:p>
        </p:txBody>
      </p:sp>
      <p:sp>
        <p:nvSpPr>
          <p:cNvPr id="7" name="Shape 5"/>
          <p:cNvSpPr/>
          <p:nvPr/>
        </p:nvSpPr>
        <p:spPr>
          <a:xfrm>
            <a:off x="7498080" y="4160520"/>
            <a:ext cx="3931920" cy="0"/>
          </a:xfrm>
          <a:prstGeom prst="line">
            <a:avLst/>
          </a:prstGeom>
          <a:noFill/>
          <a:ln w="12700">
            <a:solidFill>
              <a:srgbClr val="002B61"/>
            </a:solidFill>
            <a:prstDash val="solid"/>
          </a:ln>
        </p:spPr>
        <p:txBody>
          <a:bodyPr/>
          <a:lstStyle/>
          <a:p>
            <a:endParaRPr/>
          </a:p>
        </p:txBody>
      </p:sp>
      <p:sp>
        <p:nvSpPr>
          <p:cNvPr id="8" name="Text 6"/>
          <p:cNvSpPr txBox="1"/>
          <p:nvPr/>
        </p:nvSpPr>
        <p:spPr>
          <a:xfrm>
            <a:off x="7498080" y="4297680"/>
            <a:ext cx="3931920" cy="1143000"/>
          </a:xfrm>
          <a:prstGeom prst="rect">
            <a:avLst/>
          </a:prstGeom>
          <a:noFill/>
          <a:ln/>
        </p:spPr>
        <p:txBody>
          <a:bodyPr wrap="square" lIns="0" tIns="0" rIns="0" bIns="0" rtlCol="0" anchor="t"/>
          <a:lstStyle/>
          <a:p>
            <a:pPr marL="0" indent="0">
              <a:buNone/>
            </a:pPr>
            <a:endParaRPr lang="en-US" sz="1350" dirty="0"/>
          </a:p>
        </p:txBody>
      </p:sp>
      <p:sp>
        <p:nvSpPr>
          <p:cNvPr id="9" name="Text 7"/>
          <p:cNvSpPr txBox="1"/>
          <p:nvPr/>
        </p:nvSpPr>
        <p:spPr>
          <a:xfrm>
            <a:off x="731520" y="6172200"/>
            <a:ext cx="10698480" cy="365760"/>
          </a:xfrm>
          <a:prstGeom prst="rect">
            <a:avLst/>
          </a:prstGeom>
          <a:noFill/>
          <a:ln/>
        </p:spPr>
        <p:txBody>
          <a:bodyPr wrap="square" lIns="0" tIns="0" rIns="0" bIns="0" rtlCol="0" anchor="ctr"/>
          <a:lstStyle/>
          <a:p>
            <a:pPr marL="0" indent="0" algn="ctr">
              <a:buNone/>
            </a:pPr>
            <a:r>
              <a:rPr lang="en-US" sz="1200" dirty="0">
                <a:solidFill>
                  <a:srgbClr val="C6D2E0"/>
                </a:solidFill>
                <a:latin typeface="Gill Sans MT" pitchFamily="34" charset="0"/>
                <a:ea typeface="Gill Sans MT" pitchFamily="34" charset="-122"/>
                <a:cs typeface="Gill Sans MT" pitchFamily="34" charset="-120"/>
              </a:rPr>
              <a:t>Jonathan Briggs &amp; Sam Uzwack  ·  Eastside Prep</a:t>
            </a:r>
            <a:endParaRPr lang="en-US" sz="1200" dirty="0"/>
          </a:p>
        </p:txBody>
      </p:sp>
      <p:pic>
        <p:nvPicPr>
          <p:cNvPr id="10" name="Picture 9" descr="image1.png"/>
          <p:cNvPicPr>
            <a:picLocks noChangeAspect="1"/>
          </p:cNvPicPr>
          <p:nvPr/>
        </p:nvPicPr>
        <p:blipFill>
          <a:blip r:embed="rId3"/>
          <a:stretch>
            <a:fillRect/>
          </a:stretch>
        </p:blipFill>
        <p:spPr>
          <a:xfrm>
            <a:off x="10363200" y="5682959"/>
            <a:ext cx="1188720" cy="717841"/>
          </a:xfrm>
          <a:prstGeom prst="rect">
            <a:avLst/>
          </a:prstGeom>
        </p:spPr>
      </p:pic>
    </p:spTree>
    <p:extLst>
      <p:ext uri="{BB962C8B-B14F-4D97-AF65-F5344CB8AC3E}">
        <p14:creationId xmlns:p14="http://schemas.microsoft.com/office/powerpoint/2010/main" val="6264674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13"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ACF0EE8-5209-46F6-9A87-37E10DEA0A9E}">
  <we:reference id="f5f369e5-aa35-49d7-ad7b-638152ddb008" version="1.0.0.1" store="EXCatalog" storeType="EXCatalog"/>
  <we:alternateReferences>
    <we:reference id="WA200010001" version="1.0.0.1" store="en-US" storeType="OMEX"/>
  </we:alternateReferences>
  <we:properties>
    <we:property name="claude.fileId" value="&quot;1f415ecc-73e4-4ae8-a9b3-0e3e6c76f194&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74</TotalTime>
  <Words>4186</Words>
  <Application>Microsoft Office PowerPoint</Application>
  <PresentationFormat>Widescreen</PresentationFormat>
  <Paragraphs>273</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Gill Sans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Eastside Preparatory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Jonathan Briggs</dc:creator>
  <cp:lastModifiedBy>Jonathan Briggs</cp:lastModifiedBy>
  <cp:revision>1</cp:revision>
  <dcterms:created xsi:type="dcterms:W3CDTF">2026-10-06T23:00:20Z</dcterms:created>
  <dcterms:modified xsi:type="dcterms:W3CDTF">2026-10-08T21:56:14Z</dcterms:modified>
</cp:coreProperties>
</file>