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37"/>
  </p:notesMasterIdLst>
  <p:sldIdLst>
    <p:sldId id="256" r:id="rId2"/>
    <p:sldId id="258" r:id="rId3"/>
    <p:sldId id="268" r:id="rId4"/>
    <p:sldId id="269" r:id="rId5"/>
    <p:sldId id="257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71" r:id="rId16"/>
    <p:sldId id="275" r:id="rId17"/>
    <p:sldId id="276" r:id="rId18"/>
    <p:sldId id="277" r:id="rId19"/>
    <p:sldId id="278" r:id="rId20"/>
    <p:sldId id="279" r:id="rId21"/>
    <p:sldId id="281" r:id="rId22"/>
    <p:sldId id="280" r:id="rId23"/>
    <p:sldId id="282" r:id="rId24"/>
    <p:sldId id="283" r:id="rId25"/>
    <p:sldId id="272" r:id="rId26"/>
    <p:sldId id="273" r:id="rId27"/>
    <p:sldId id="274" r:id="rId28"/>
    <p:sldId id="284" r:id="rId29"/>
    <p:sldId id="285" r:id="rId30"/>
    <p:sldId id="287" r:id="rId31"/>
    <p:sldId id="270" r:id="rId32"/>
    <p:sldId id="288" r:id="rId33"/>
    <p:sldId id="289" r:id="rId34"/>
    <p:sldId id="291" r:id="rId35"/>
    <p:sldId id="290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 autoAdjust="0"/>
    <p:restoredTop sz="94660"/>
  </p:normalViewPr>
  <p:slideViewPr>
    <p:cSldViewPr snapToGrid="0">
      <p:cViewPr varScale="1">
        <p:scale>
          <a:sx n="86" d="100"/>
          <a:sy n="86" d="100"/>
        </p:scale>
        <p:origin x="795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FBC5E0-B0F6-4F4C-A80F-77151B74B6BA}" type="doc">
      <dgm:prSet loTypeId="urn:microsoft.com/office/officeart/2005/8/layout/equation1" loCatId="process" qsTypeId="urn:microsoft.com/office/officeart/2005/8/quickstyle/simple1" qsCatId="simple" csTypeId="urn:microsoft.com/office/officeart/2005/8/colors/accent1_2" csCatId="accent1" phldr="1"/>
      <dgm:spPr/>
    </dgm:pt>
    <dgm:pt modelId="{F0D85F7F-955B-4231-9CB8-93AD81062235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/>
            <a:t>INPUT</a:t>
          </a:r>
        </a:p>
      </dgm:t>
    </dgm:pt>
    <dgm:pt modelId="{C6E49CEC-DB31-425E-AF97-2DBCFEDE6AD5}" type="parTrans" cxnId="{CC2C076B-FB1C-43A3-8316-B05517DE6EF7}">
      <dgm:prSet/>
      <dgm:spPr/>
      <dgm:t>
        <a:bodyPr/>
        <a:lstStyle/>
        <a:p>
          <a:endParaRPr lang="en-US"/>
        </a:p>
      </dgm:t>
    </dgm:pt>
    <dgm:pt modelId="{60491357-48DF-4DF9-9CFB-EECFE10200DD}" type="sibTrans" cxnId="{CC2C076B-FB1C-43A3-8316-B05517DE6EF7}">
      <dgm:prSet/>
      <dgm:spPr/>
      <dgm:t>
        <a:bodyPr/>
        <a:lstStyle/>
        <a:p>
          <a:endParaRPr lang="en-US"/>
        </a:p>
      </dgm:t>
    </dgm:pt>
    <dgm:pt modelId="{79A0F586-BF3A-4BA1-B96F-9C2D30DE6294}">
      <dgm:prSet phldrT="[Text]"/>
      <dgm:spPr>
        <a:solidFill>
          <a:schemeClr val="tx1"/>
        </a:solidFill>
      </dgm:spPr>
      <dgm:t>
        <a:bodyPr/>
        <a:lstStyle/>
        <a:p>
          <a:r>
            <a:rPr lang="en-US" dirty="0"/>
            <a:t>PROCESSING</a:t>
          </a:r>
        </a:p>
      </dgm:t>
    </dgm:pt>
    <dgm:pt modelId="{3B37E473-E07C-4973-A078-AB43D85AFA9E}" type="parTrans" cxnId="{6451FA81-B99E-40AC-A695-237A4EF93D04}">
      <dgm:prSet/>
      <dgm:spPr/>
      <dgm:t>
        <a:bodyPr/>
        <a:lstStyle/>
        <a:p>
          <a:endParaRPr lang="en-US"/>
        </a:p>
      </dgm:t>
    </dgm:pt>
    <dgm:pt modelId="{72F1CD16-48C7-40C7-9095-D2084921CD23}" type="sibTrans" cxnId="{6451FA81-B99E-40AC-A695-237A4EF93D04}">
      <dgm:prSet/>
      <dgm:spPr/>
      <dgm:t>
        <a:bodyPr/>
        <a:lstStyle/>
        <a:p>
          <a:endParaRPr lang="en-US"/>
        </a:p>
      </dgm:t>
    </dgm:pt>
    <dgm:pt modelId="{71D86877-C846-401F-B592-B1C49D87F871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/>
            <a:t>OUTPUT</a:t>
          </a:r>
        </a:p>
      </dgm:t>
    </dgm:pt>
    <dgm:pt modelId="{43E4E7F6-4AFD-4CAE-B8FB-3897BA5967B3}" type="parTrans" cxnId="{CEAD7249-ED69-4EBF-8C5E-9B8E0E0E9116}">
      <dgm:prSet/>
      <dgm:spPr/>
      <dgm:t>
        <a:bodyPr/>
        <a:lstStyle/>
        <a:p>
          <a:endParaRPr lang="en-US"/>
        </a:p>
      </dgm:t>
    </dgm:pt>
    <dgm:pt modelId="{175D18B6-B4EB-451C-8743-A7CA5500C1F8}" type="sibTrans" cxnId="{CEAD7249-ED69-4EBF-8C5E-9B8E0E0E9116}">
      <dgm:prSet/>
      <dgm:spPr/>
      <dgm:t>
        <a:bodyPr/>
        <a:lstStyle/>
        <a:p>
          <a:endParaRPr lang="en-US"/>
        </a:p>
      </dgm:t>
    </dgm:pt>
    <dgm:pt modelId="{CC7D79B7-5C35-4FFA-95E8-C76C46CEB86B}">
      <dgm:prSet phldrT="[Text]"/>
      <dgm:spPr>
        <a:solidFill>
          <a:schemeClr val="tx1"/>
        </a:solidFill>
      </dgm:spPr>
      <dgm:t>
        <a:bodyPr/>
        <a:lstStyle/>
        <a:p>
          <a:r>
            <a:rPr lang="en-US" dirty="0"/>
            <a:t>+ STATE / CONTEXT **</a:t>
          </a:r>
        </a:p>
      </dgm:t>
    </dgm:pt>
    <dgm:pt modelId="{5809A5E8-767C-4F6F-BD35-77F5BE4F121F}" type="parTrans" cxnId="{65018DDF-E4CF-4778-98BD-0FB5165AB686}">
      <dgm:prSet/>
      <dgm:spPr/>
      <dgm:t>
        <a:bodyPr/>
        <a:lstStyle/>
        <a:p>
          <a:endParaRPr lang="en-US"/>
        </a:p>
      </dgm:t>
    </dgm:pt>
    <dgm:pt modelId="{5FF5A89E-4A6E-415C-A480-F70D9ECBD7D1}" type="sibTrans" cxnId="{65018DDF-E4CF-4778-98BD-0FB5165AB686}">
      <dgm:prSet/>
      <dgm:spPr/>
      <dgm:t>
        <a:bodyPr/>
        <a:lstStyle/>
        <a:p>
          <a:endParaRPr lang="en-US"/>
        </a:p>
      </dgm:t>
    </dgm:pt>
    <dgm:pt modelId="{D7FBDEB7-0521-46CC-9E44-C8609001B2F4}" type="pres">
      <dgm:prSet presAssocID="{F1FBC5E0-B0F6-4F4C-A80F-77151B74B6BA}" presName="linearFlow" presStyleCnt="0">
        <dgm:presLayoutVars>
          <dgm:dir/>
          <dgm:resizeHandles val="exact"/>
        </dgm:presLayoutVars>
      </dgm:prSet>
      <dgm:spPr/>
    </dgm:pt>
    <dgm:pt modelId="{F2139E03-00C2-40A6-B9DD-50B5084DDD82}" type="pres">
      <dgm:prSet presAssocID="{F0D85F7F-955B-4231-9CB8-93AD81062235}" presName="node" presStyleLbl="node1" presStyleIdx="0" presStyleCnt="3">
        <dgm:presLayoutVars>
          <dgm:bulletEnabled val="1"/>
        </dgm:presLayoutVars>
      </dgm:prSet>
      <dgm:spPr/>
    </dgm:pt>
    <dgm:pt modelId="{601F0642-B433-4B4C-A5C7-95288F6B3FD3}" type="pres">
      <dgm:prSet presAssocID="{60491357-48DF-4DF9-9CFB-EECFE10200DD}" presName="spacerL" presStyleCnt="0"/>
      <dgm:spPr/>
    </dgm:pt>
    <dgm:pt modelId="{D4937300-B08B-4711-8933-636669C2502D}" type="pres">
      <dgm:prSet presAssocID="{60491357-48DF-4DF9-9CFB-EECFE10200DD}" presName="sibTrans" presStyleLbl="sibTrans2D1" presStyleIdx="0" presStyleCnt="2"/>
      <dgm:spPr/>
    </dgm:pt>
    <dgm:pt modelId="{A923E711-BE5F-4133-9B28-D1250AB6A479}" type="pres">
      <dgm:prSet presAssocID="{60491357-48DF-4DF9-9CFB-EECFE10200DD}" presName="spacerR" presStyleCnt="0"/>
      <dgm:spPr/>
    </dgm:pt>
    <dgm:pt modelId="{889C8B0A-7FDD-4BB7-B4F1-F80BA96A87AA}" type="pres">
      <dgm:prSet presAssocID="{79A0F586-BF3A-4BA1-B96F-9C2D30DE6294}" presName="node" presStyleLbl="node1" presStyleIdx="1" presStyleCnt="3">
        <dgm:presLayoutVars>
          <dgm:bulletEnabled val="1"/>
        </dgm:presLayoutVars>
      </dgm:prSet>
      <dgm:spPr/>
    </dgm:pt>
    <dgm:pt modelId="{FE8DABAE-31C0-4844-8AEE-8BDEA3F6FE79}" type="pres">
      <dgm:prSet presAssocID="{72F1CD16-48C7-40C7-9095-D2084921CD23}" presName="spacerL" presStyleCnt="0"/>
      <dgm:spPr/>
    </dgm:pt>
    <dgm:pt modelId="{CFCFC4A0-C19B-45A8-92AD-FCC96E244940}" type="pres">
      <dgm:prSet presAssocID="{72F1CD16-48C7-40C7-9095-D2084921CD23}" presName="sibTrans" presStyleLbl="sibTrans2D1" presStyleIdx="1" presStyleCnt="2"/>
      <dgm:spPr/>
    </dgm:pt>
    <dgm:pt modelId="{153E5E1B-E4E1-4E6C-BE98-5C8EE97F888F}" type="pres">
      <dgm:prSet presAssocID="{72F1CD16-48C7-40C7-9095-D2084921CD23}" presName="spacerR" presStyleCnt="0"/>
      <dgm:spPr/>
    </dgm:pt>
    <dgm:pt modelId="{223FD5A9-682B-439A-A468-73E57AC010F6}" type="pres">
      <dgm:prSet presAssocID="{71D86877-C846-401F-B592-B1C49D87F871}" presName="node" presStyleLbl="node1" presStyleIdx="2" presStyleCnt="3">
        <dgm:presLayoutVars>
          <dgm:bulletEnabled val="1"/>
        </dgm:presLayoutVars>
      </dgm:prSet>
      <dgm:spPr/>
    </dgm:pt>
  </dgm:ptLst>
  <dgm:cxnLst>
    <dgm:cxn modelId="{3D31392C-354F-4183-A2F7-36399905CC5F}" type="presOf" srcId="{72F1CD16-48C7-40C7-9095-D2084921CD23}" destId="{CFCFC4A0-C19B-45A8-92AD-FCC96E244940}" srcOrd="0" destOrd="0" presId="urn:microsoft.com/office/officeart/2005/8/layout/equation1"/>
    <dgm:cxn modelId="{DAB19F36-F315-4B10-986F-F74B4F0119C4}" type="presOf" srcId="{CC7D79B7-5C35-4FFA-95E8-C76C46CEB86B}" destId="{889C8B0A-7FDD-4BB7-B4F1-F80BA96A87AA}" srcOrd="0" destOrd="1" presId="urn:microsoft.com/office/officeart/2005/8/layout/equation1"/>
    <dgm:cxn modelId="{0894F965-11A4-46A6-ADD2-0B04274D652E}" type="presOf" srcId="{71D86877-C846-401F-B592-B1C49D87F871}" destId="{223FD5A9-682B-439A-A468-73E57AC010F6}" srcOrd="0" destOrd="0" presId="urn:microsoft.com/office/officeart/2005/8/layout/equation1"/>
    <dgm:cxn modelId="{CEAD7249-ED69-4EBF-8C5E-9B8E0E0E9116}" srcId="{F1FBC5E0-B0F6-4F4C-A80F-77151B74B6BA}" destId="{71D86877-C846-401F-B592-B1C49D87F871}" srcOrd="2" destOrd="0" parTransId="{43E4E7F6-4AFD-4CAE-B8FB-3897BA5967B3}" sibTransId="{175D18B6-B4EB-451C-8743-A7CA5500C1F8}"/>
    <dgm:cxn modelId="{521D4B6A-2355-4E05-BD6F-ABE940CD928B}" type="presOf" srcId="{F0D85F7F-955B-4231-9CB8-93AD81062235}" destId="{F2139E03-00C2-40A6-B9DD-50B5084DDD82}" srcOrd="0" destOrd="0" presId="urn:microsoft.com/office/officeart/2005/8/layout/equation1"/>
    <dgm:cxn modelId="{CC2C076B-FB1C-43A3-8316-B05517DE6EF7}" srcId="{F1FBC5E0-B0F6-4F4C-A80F-77151B74B6BA}" destId="{F0D85F7F-955B-4231-9CB8-93AD81062235}" srcOrd="0" destOrd="0" parTransId="{C6E49CEC-DB31-425E-AF97-2DBCFEDE6AD5}" sibTransId="{60491357-48DF-4DF9-9CFB-EECFE10200DD}"/>
    <dgm:cxn modelId="{6451FA81-B99E-40AC-A695-237A4EF93D04}" srcId="{F1FBC5E0-B0F6-4F4C-A80F-77151B74B6BA}" destId="{79A0F586-BF3A-4BA1-B96F-9C2D30DE6294}" srcOrd="1" destOrd="0" parTransId="{3B37E473-E07C-4973-A078-AB43D85AFA9E}" sibTransId="{72F1CD16-48C7-40C7-9095-D2084921CD23}"/>
    <dgm:cxn modelId="{3DA09190-DAD8-46B0-8E56-83387EE67DE6}" type="presOf" srcId="{79A0F586-BF3A-4BA1-B96F-9C2D30DE6294}" destId="{889C8B0A-7FDD-4BB7-B4F1-F80BA96A87AA}" srcOrd="0" destOrd="0" presId="urn:microsoft.com/office/officeart/2005/8/layout/equation1"/>
    <dgm:cxn modelId="{CCC0AFD5-75C3-43BA-BF19-8AF83882AE2A}" type="presOf" srcId="{60491357-48DF-4DF9-9CFB-EECFE10200DD}" destId="{D4937300-B08B-4711-8933-636669C2502D}" srcOrd="0" destOrd="0" presId="urn:microsoft.com/office/officeart/2005/8/layout/equation1"/>
    <dgm:cxn modelId="{65018DDF-E4CF-4778-98BD-0FB5165AB686}" srcId="{79A0F586-BF3A-4BA1-B96F-9C2D30DE6294}" destId="{CC7D79B7-5C35-4FFA-95E8-C76C46CEB86B}" srcOrd="0" destOrd="0" parTransId="{5809A5E8-767C-4F6F-BD35-77F5BE4F121F}" sibTransId="{5FF5A89E-4A6E-415C-A480-F70D9ECBD7D1}"/>
    <dgm:cxn modelId="{24F47FF6-2390-44D7-8F57-32ECFD511C0F}" type="presOf" srcId="{F1FBC5E0-B0F6-4F4C-A80F-77151B74B6BA}" destId="{D7FBDEB7-0521-46CC-9E44-C8609001B2F4}" srcOrd="0" destOrd="0" presId="urn:microsoft.com/office/officeart/2005/8/layout/equation1"/>
    <dgm:cxn modelId="{12865A40-294F-4593-BFF3-F26CB335FC3B}" type="presParOf" srcId="{D7FBDEB7-0521-46CC-9E44-C8609001B2F4}" destId="{F2139E03-00C2-40A6-B9DD-50B5084DDD82}" srcOrd="0" destOrd="0" presId="urn:microsoft.com/office/officeart/2005/8/layout/equation1"/>
    <dgm:cxn modelId="{54CCD33E-5F7E-4CCE-88A3-37272B3A6657}" type="presParOf" srcId="{D7FBDEB7-0521-46CC-9E44-C8609001B2F4}" destId="{601F0642-B433-4B4C-A5C7-95288F6B3FD3}" srcOrd="1" destOrd="0" presId="urn:microsoft.com/office/officeart/2005/8/layout/equation1"/>
    <dgm:cxn modelId="{641B1681-7D04-468E-9263-0FA3CA90D8B2}" type="presParOf" srcId="{D7FBDEB7-0521-46CC-9E44-C8609001B2F4}" destId="{D4937300-B08B-4711-8933-636669C2502D}" srcOrd="2" destOrd="0" presId="urn:microsoft.com/office/officeart/2005/8/layout/equation1"/>
    <dgm:cxn modelId="{C1C7F613-CED5-45AB-AB0B-4E5B7BAB21D6}" type="presParOf" srcId="{D7FBDEB7-0521-46CC-9E44-C8609001B2F4}" destId="{A923E711-BE5F-4133-9B28-D1250AB6A479}" srcOrd="3" destOrd="0" presId="urn:microsoft.com/office/officeart/2005/8/layout/equation1"/>
    <dgm:cxn modelId="{B0CE9B05-051E-44B5-8CA0-81A661383D46}" type="presParOf" srcId="{D7FBDEB7-0521-46CC-9E44-C8609001B2F4}" destId="{889C8B0A-7FDD-4BB7-B4F1-F80BA96A87AA}" srcOrd="4" destOrd="0" presId="urn:microsoft.com/office/officeart/2005/8/layout/equation1"/>
    <dgm:cxn modelId="{257AF4B9-D75D-4E2B-B200-AAB2D467E72B}" type="presParOf" srcId="{D7FBDEB7-0521-46CC-9E44-C8609001B2F4}" destId="{FE8DABAE-31C0-4844-8AEE-8BDEA3F6FE79}" srcOrd="5" destOrd="0" presId="urn:microsoft.com/office/officeart/2005/8/layout/equation1"/>
    <dgm:cxn modelId="{287E2424-D749-485B-B6F6-CD95A9F6AAAB}" type="presParOf" srcId="{D7FBDEB7-0521-46CC-9E44-C8609001B2F4}" destId="{CFCFC4A0-C19B-45A8-92AD-FCC96E244940}" srcOrd="6" destOrd="0" presId="urn:microsoft.com/office/officeart/2005/8/layout/equation1"/>
    <dgm:cxn modelId="{82FF31AB-C9F8-425C-805D-B17C48D1C1C3}" type="presParOf" srcId="{D7FBDEB7-0521-46CC-9E44-C8609001B2F4}" destId="{153E5E1B-E4E1-4E6C-BE98-5C8EE97F888F}" srcOrd="7" destOrd="0" presId="urn:microsoft.com/office/officeart/2005/8/layout/equation1"/>
    <dgm:cxn modelId="{7E2BA6E1-7173-4527-8044-3EB786B88529}" type="presParOf" srcId="{D7FBDEB7-0521-46CC-9E44-C8609001B2F4}" destId="{223FD5A9-682B-439A-A468-73E57AC010F6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408E963-5C8C-40FE-B4FD-57598679CA3E}" type="doc">
      <dgm:prSet loTypeId="urn:microsoft.com/office/officeart/2016/7/layout/RepeatingBendingProcessNew" loCatId="process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4EBC4AD9-C741-44A6-BAE7-4B8E4A1209D0}">
      <dgm:prSet/>
      <dgm:spPr/>
      <dgm:t>
        <a:bodyPr/>
        <a:lstStyle/>
        <a:p>
          <a:r>
            <a:rPr lang="en-US"/>
            <a:t>TinkerCAD</a:t>
          </a:r>
        </a:p>
      </dgm:t>
    </dgm:pt>
    <dgm:pt modelId="{7DAB8CEB-7D2F-44CA-9F06-1165D770E0AD}" type="parTrans" cxnId="{44B4F089-AF0A-41FA-8014-629DF2C191AE}">
      <dgm:prSet/>
      <dgm:spPr/>
      <dgm:t>
        <a:bodyPr/>
        <a:lstStyle/>
        <a:p>
          <a:endParaRPr lang="en-US"/>
        </a:p>
      </dgm:t>
    </dgm:pt>
    <dgm:pt modelId="{6511B742-327C-4B49-AC17-DE28A460ACB3}" type="sibTrans" cxnId="{44B4F089-AF0A-41FA-8014-629DF2C191AE}">
      <dgm:prSet/>
      <dgm:spPr/>
      <dgm:t>
        <a:bodyPr/>
        <a:lstStyle/>
        <a:p>
          <a:endParaRPr lang="en-US"/>
        </a:p>
      </dgm:t>
    </dgm:pt>
    <dgm:pt modelId="{B0ABCAA3-3ED5-45C1-8293-D8B0AD30C799}">
      <dgm:prSet/>
      <dgm:spPr/>
      <dgm:t>
        <a:bodyPr/>
        <a:lstStyle/>
        <a:p>
          <a:r>
            <a:rPr lang="en-US"/>
            <a:t>Bootcamps</a:t>
          </a:r>
        </a:p>
      </dgm:t>
    </dgm:pt>
    <dgm:pt modelId="{32790D05-EC28-4319-9AF0-C5B9E16CAA70}" type="parTrans" cxnId="{06E4E669-21FD-43FB-ACDC-407B32B05410}">
      <dgm:prSet/>
      <dgm:spPr/>
      <dgm:t>
        <a:bodyPr/>
        <a:lstStyle/>
        <a:p>
          <a:endParaRPr lang="en-US"/>
        </a:p>
      </dgm:t>
    </dgm:pt>
    <dgm:pt modelId="{EEAA0FA5-09B1-4AD8-B781-C1C8BD509FA1}" type="sibTrans" cxnId="{06E4E669-21FD-43FB-ACDC-407B32B05410}">
      <dgm:prSet/>
      <dgm:spPr/>
      <dgm:t>
        <a:bodyPr/>
        <a:lstStyle/>
        <a:p>
          <a:endParaRPr lang="en-US"/>
        </a:p>
      </dgm:t>
    </dgm:pt>
    <dgm:pt modelId="{4E22F306-3A05-47B5-A916-009CAC835E44}">
      <dgm:prSet/>
      <dgm:spPr/>
      <dgm:t>
        <a:bodyPr/>
        <a:lstStyle/>
        <a:p>
          <a:r>
            <a:rPr lang="en-US"/>
            <a:t>Iteration</a:t>
          </a:r>
        </a:p>
      </dgm:t>
    </dgm:pt>
    <dgm:pt modelId="{72E5536E-4A11-4822-8630-B71AA2AEA7E5}" type="parTrans" cxnId="{7EBDCA75-83AB-4BAF-B3CD-94C31749F358}">
      <dgm:prSet/>
      <dgm:spPr/>
      <dgm:t>
        <a:bodyPr/>
        <a:lstStyle/>
        <a:p>
          <a:endParaRPr lang="en-US"/>
        </a:p>
      </dgm:t>
    </dgm:pt>
    <dgm:pt modelId="{9E2364A9-5876-46A5-804B-2590D4BF9DED}" type="sibTrans" cxnId="{7EBDCA75-83AB-4BAF-B3CD-94C31749F358}">
      <dgm:prSet/>
      <dgm:spPr/>
      <dgm:t>
        <a:bodyPr/>
        <a:lstStyle/>
        <a:p>
          <a:endParaRPr lang="en-US"/>
        </a:p>
      </dgm:t>
    </dgm:pt>
    <dgm:pt modelId="{D5903958-1937-4657-99F9-94FFCE49B66F}">
      <dgm:prSet/>
      <dgm:spPr/>
      <dgm:t>
        <a:bodyPr/>
        <a:lstStyle/>
        <a:p>
          <a:r>
            <a:rPr lang="en-US" dirty="0"/>
            <a:t>Augmenting recipe + requiring Input =&gt; Processing =&gt; Output analysis</a:t>
          </a:r>
        </a:p>
      </dgm:t>
    </dgm:pt>
    <dgm:pt modelId="{56DC2AB7-9274-4A19-A596-FC27E3AC8FE7}" type="parTrans" cxnId="{82E54623-399C-437E-A4DB-6D09369E8370}">
      <dgm:prSet/>
      <dgm:spPr/>
      <dgm:t>
        <a:bodyPr/>
        <a:lstStyle/>
        <a:p>
          <a:endParaRPr lang="en-US"/>
        </a:p>
      </dgm:t>
    </dgm:pt>
    <dgm:pt modelId="{4D5D02BA-12EC-48FE-904C-0C83B5B92F1D}" type="sibTrans" cxnId="{82E54623-399C-437E-A4DB-6D09369E8370}">
      <dgm:prSet/>
      <dgm:spPr/>
      <dgm:t>
        <a:bodyPr/>
        <a:lstStyle/>
        <a:p>
          <a:endParaRPr lang="en-US"/>
        </a:p>
      </dgm:t>
    </dgm:pt>
    <dgm:pt modelId="{E8900B0E-D32F-4457-A09E-382ACF73B286}">
      <dgm:prSet/>
      <dgm:spPr/>
      <dgm:t>
        <a:bodyPr/>
        <a:lstStyle/>
        <a:p>
          <a:r>
            <a:rPr lang="en-US"/>
            <a:t>Arduino Project HUB</a:t>
          </a:r>
        </a:p>
      </dgm:t>
    </dgm:pt>
    <dgm:pt modelId="{28E04D4B-3CFC-40B3-93E6-A0BA4C75C6D6}" type="parTrans" cxnId="{8DD343B5-1254-4ADD-87AF-B2A3EF75650C}">
      <dgm:prSet/>
      <dgm:spPr/>
      <dgm:t>
        <a:bodyPr/>
        <a:lstStyle/>
        <a:p>
          <a:endParaRPr lang="en-US"/>
        </a:p>
      </dgm:t>
    </dgm:pt>
    <dgm:pt modelId="{70FF5075-597F-4310-ADF1-AD7C7F8DF127}" type="sibTrans" cxnId="{8DD343B5-1254-4ADD-87AF-B2A3EF75650C}">
      <dgm:prSet/>
      <dgm:spPr/>
      <dgm:t>
        <a:bodyPr/>
        <a:lstStyle/>
        <a:p>
          <a:endParaRPr lang="en-US"/>
        </a:p>
      </dgm:t>
    </dgm:pt>
    <dgm:pt modelId="{98BB27ED-7B16-49FE-A7DD-5C0B434A0790}">
      <dgm:prSet/>
      <dgm:spPr/>
      <dgm:t>
        <a:bodyPr/>
        <a:lstStyle/>
        <a:p>
          <a:r>
            <a:rPr lang="en-US" dirty="0"/>
            <a:t>The WEB is your friend</a:t>
          </a:r>
        </a:p>
      </dgm:t>
    </dgm:pt>
    <dgm:pt modelId="{0786A532-719B-4275-ADDC-1BBCE429C955}" type="parTrans" cxnId="{807024AD-56B4-4520-9C21-38D47367134D}">
      <dgm:prSet/>
      <dgm:spPr/>
      <dgm:t>
        <a:bodyPr/>
        <a:lstStyle/>
        <a:p>
          <a:endParaRPr lang="en-US"/>
        </a:p>
      </dgm:t>
    </dgm:pt>
    <dgm:pt modelId="{51BFDDD7-4849-4539-B7D8-0CBB6DA18178}" type="sibTrans" cxnId="{807024AD-56B4-4520-9C21-38D47367134D}">
      <dgm:prSet/>
      <dgm:spPr/>
      <dgm:t>
        <a:bodyPr/>
        <a:lstStyle/>
        <a:p>
          <a:endParaRPr lang="en-US"/>
        </a:p>
      </dgm:t>
    </dgm:pt>
    <dgm:pt modelId="{BCF587F6-4361-4600-8A6D-ADCD88ECE732}" type="pres">
      <dgm:prSet presAssocID="{B408E963-5C8C-40FE-B4FD-57598679CA3E}" presName="Name0" presStyleCnt="0">
        <dgm:presLayoutVars>
          <dgm:dir/>
          <dgm:resizeHandles val="exact"/>
        </dgm:presLayoutVars>
      </dgm:prSet>
      <dgm:spPr/>
    </dgm:pt>
    <dgm:pt modelId="{49D0F2E3-17EF-47F4-BB1D-B3298F65AF7B}" type="pres">
      <dgm:prSet presAssocID="{4EBC4AD9-C741-44A6-BAE7-4B8E4A1209D0}" presName="node" presStyleLbl="node1" presStyleIdx="0" presStyleCnt="6">
        <dgm:presLayoutVars>
          <dgm:bulletEnabled val="1"/>
        </dgm:presLayoutVars>
      </dgm:prSet>
      <dgm:spPr/>
    </dgm:pt>
    <dgm:pt modelId="{FAD53833-716F-420D-8120-65C2EA3913B7}" type="pres">
      <dgm:prSet presAssocID="{6511B742-327C-4B49-AC17-DE28A460ACB3}" presName="sibTrans" presStyleLbl="sibTrans1D1" presStyleIdx="0" presStyleCnt="5"/>
      <dgm:spPr/>
    </dgm:pt>
    <dgm:pt modelId="{1ED06F85-F1EA-4411-8A60-B2549A12D598}" type="pres">
      <dgm:prSet presAssocID="{6511B742-327C-4B49-AC17-DE28A460ACB3}" presName="connectorText" presStyleLbl="sibTrans1D1" presStyleIdx="0" presStyleCnt="5"/>
      <dgm:spPr/>
    </dgm:pt>
    <dgm:pt modelId="{DC14C282-346E-43D1-B383-6842EBD80F4D}" type="pres">
      <dgm:prSet presAssocID="{B0ABCAA3-3ED5-45C1-8293-D8B0AD30C799}" presName="node" presStyleLbl="node1" presStyleIdx="1" presStyleCnt="6">
        <dgm:presLayoutVars>
          <dgm:bulletEnabled val="1"/>
        </dgm:presLayoutVars>
      </dgm:prSet>
      <dgm:spPr/>
    </dgm:pt>
    <dgm:pt modelId="{61905B8E-FF9F-4B30-A2F9-BDD27C90ABDA}" type="pres">
      <dgm:prSet presAssocID="{EEAA0FA5-09B1-4AD8-B781-C1C8BD509FA1}" presName="sibTrans" presStyleLbl="sibTrans1D1" presStyleIdx="1" presStyleCnt="5"/>
      <dgm:spPr/>
    </dgm:pt>
    <dgm:pt modelId="{8DA20272-55CE-4A7D-90E8-AFBD5BE1F5D2}" type="pres">
      <dgm:prSet presAssocID="{EEAA0FA5-09B1-4AD8-B781-C1C8BD509FA1}" presName="connectorText" presStyleLbl="sibTrans1D1" presStyleIdx="1" presStyleCnt="5"/>
      <dgm:spPr/>
    </dgm:pt>
    <dgm:pt modelId="{5E75606F-C2D8-436B-9F73-46EE9509E1F6}" type="pres">
      <dgm:prSet presAssocID="{4E22F306-3A05-47B5-A916-009CAC835E44}" presName="node" presStyleLbl="node1" presStyleIdx="2" presStyleCnt="6">
        <dgm:presLayoutVars>
          <dgm:bulletEnabled val="1"/>
        </dgm:presLayoutVars>
      </dgm:prSet>
      <dgm:spPr/>
    </dgm:pt>
    <dgm:pt modelId="{315499BA-E09E-4812-9681-8FF21EE62DC2}" type="pres">
      <dgm:prSet presAssocID="{9E2364A9-5876-46A5-804B-2590D4BF9DED}" presName="sibTrans" presStyleLbl="sibTrans1D1" presStyleIdx="2" presStyleCnt="5"/>
      <dgm:spPr/>
    </dgm:pt>
    <dgm:pt modelId="{5CB13BD7-68F8-4205-B45E-E155C76B091A}" type="pres">
      <dgm:prSet presAssocID="{9E2364A9-5876-46A5-804B-2590D4BF9DED}" presName="connectorText" presStyleLbl="sibTrans1D1" presStyleIdx="2" presStyleCnt="5"/>
      <dgm:spPr/>
    </dgm:pt>
    <dgm:pt modelId="{9F8AFF89-AF90-4ADA-8F5E-A573D7261B2D}" type="pres">
      <dgm:prSet presAssocID="{D5903958-1937-4657-99F9-94FFCE49B66F}" presName="node" presStyleLbl="node1" presStyleIdx="3" presStyleCnt="6">
        <dgm:presLayoutVars>
          <dgm:bulletEnabled val="1"/>
        </dgm:presLayoutVars>
      </dgm:prSet>
      <dgm:spPr/>
    </dgm:pt>
    <dgm:pt modelId="{3755BE89-D3B4-4570-8B01-09FD451002AB}" type="pres">
      <dgm:prSet presAssocID="{4D5D02BA-12EC-48FE-904C-0C83B5B92F1D}" presName="sibTrans" presStyleLbl="sibTrans1D1" presStyleIdx="3" presStyleCnt="5"/>
      <dgm:spPr/>
    </dgm:pt>
    <dgm:pt modelId="{3E12B3AA-0DDE-4AAE-A4BC-C64DCEA3BA1D}" type="pres">
      <dgm:prSet presAssocID="{4D5D02BA-12EC-48FE-904C-0C83B5B92F1D}" presName="connectorText" presStyleLbl="sibTrans1D1" presStyleIdx="3" presStyleCnt="5"/>
      <dgm:spPr/>
    </dgm:pt>
    <dgm:pt modelId="{6113729D-125D-4272-9E18-AA924BEC3077}" type="pres">
      <dgm:prSet presAssocID="{E8900B0E-D32F-4457-A09E-382ACF73B286}" presName="node" presStyleLbl="node1" presStyleIdx="4" presStyleCnt="6">
        <dgm:presLayoutVars>
          <dgm:bulletEnabled val="1"/>
        </dgm:presLayoutVars>
      </dgm:prSet>
      <dgm:spPr/>
    </dgm:pt>
    <dgm:pt modelId="{31BE8314-AF87-4445-8A35-E69EEDE848A8}" type="pres">
      <dgm:prSet presAssocID="{70FF5075-597F-4310-ADF1-AD7C7F8DF127}" presName="sibTrans" presStyleLbl="sibTrans1D1" presStyleIdx="4" presStyleCnt="5"/>
      <dgm:spPr/>
    </dgm:pt>
    <dgm:pt modelId="{04EB85F6-269C-47DE-B6E1-E75D94AA1F29}" type="pres">
      <dgm:prSet presAssocID="{70FF5075-597F-4310-ADF1-AD7C7F8DF127}" presName="connectorText" presStyleLbl="sibTrans1D1" presStyleIdx="4" presStyleCnt="5"/>
      <dgm:spPr/>
    </dgm:pt>
    <dgm:pt modelId="{6E7770E4-7692-4337-8E0E-1E77BD2482CD}" type="pres">
      <dgm:prSet presAssocID="{98BB27ED-7B16-49FE-A7DD-5C0B434A0790}" presName="node" presStyleLbl="node1" presStyleIdx="5" presStyleCnt="6">
        <dgm:presLayoutVars>
          <dgm:bulletEnabled val="1"/>
        </dgm:presLayoutVars>
      </dgm:prSet>
      <dgm:spPr/>
    </dgm:pt>
  </dgm:ptLst>
  <dgm:cxnLst>
    <dgm:cxn modelId="{D4AC9006-0C01-4D6E-BB04-3F9EBCC6CBB8}" type="presOf" srcId="{B0ABCAA3-3ED5-45C1-8293-D8B0AD30C799}" destId="{DC14C282-346E-43D1-B383-6842EBD80F4D}" srcOrd="0" destOrd="0" presId="urn:microsoft.com/office/officeart/2016/7/layout/RepeatingBendingProcessNew"/>
    <dgm:cxn modelId="{76FD1A09-5EED-490D-9424-D155F30ABBA8}" type="presOf" srcId="{98BB27ED-7B16-49FE-A7DD-5C0B434A0790}" destId="{6E7770E4-7692-4337-8E0E-1E77BD2482CD}" srcOrd="0" destOrd="0" presId="urn:microsoft.com/office/officeart/2016/7/layout/RepeatingBendingProcessNew"/>
    <dgm:cxn modelId="{6F327909-48B4-4E3E-BE2F-3E1BC2F8B896}" type="presOf" srcId="{4D5D02BA-12EC-48FE-904C-0C83B5B92F1D}" destId="{3E12B3AA-0DDE-4AAE-A4BC-C64DCEA3BA1D}" srcOrd="1" destOrd="0" presId="urn:microsoft.com/office/officeart/2016/7/layout/RepeatingBendingProcessNew"/>
    <dgm:cxn modelId="{82E54623-399C-437E-A4DB-6D09369E8370}" srcId="{B408E963-5C8C-40FE-B4FD-57598679CA3E}" destId="{D5903958-1937-4657-99F9-94FFCE49B66F}" srcOrd="3" destOrd="0" parTransId="{56DC2AB7-9274-4A19-A596-FC27E3AC8FE7}" sibTransId="{4D5D02BA-12EC-48FE-904C-0C83B5B92F1D}"/>
    <dgm:cxn modelId="{BB1DEF28-A665-4B3C-85CF-D8623971ABD7}" type="presOf" srcId="{9E2364A9-5876-46A5-804B-2590D4BF9DED}" destId="{315499BA-E09E-4812-9681-8FF21EE62DC2}" srcOrd="0" destOrd="0" presId="urn:microsoft.com/office/officeart/2016/7/layout/RepeatingBendingProcessNew"/>
    <dgm:cxn modelId="{63DF1938-BED1-4606-AF07-76920C7BD6F6}" type="presOf" srcId="{6511B742-327C-4B49-AC17-DE28A460ACB3}" destId="{FAD53833-716F-420D-8120-65C2EA3913B7}" srcOrd="0" destOrd="0" presId="urn:microsoft.com/office/officeart/2016/7/layout/RepeatingBendingProcessNew"/>
    <dgm:cxn modelId="{E311015B-C345-4ED1-BD7C-1819577BDD89}" type="presOf" srcId="{D5903958-1937-4657-99F9-94FFCE49B66F}" destId="{9F8AFF89-AF90-4ADA-8F5E-A573D7261B2D}" srcOrd="0" destOrd="0" presId="urn:microsoft.com/office/officeart/2016/7/layout/RepeatingBendingProcessNew"/>
    <dgm:cxn modelId="{11067A43-1584-4A1E-8047-37BF5590D8CF}" type="presOf" srcId="{9E2364A9-5876-46A5-804B-2590D4BF9DED}" destId="{5CB13BD7-68F8-4205-B45E-E155C76B091A}" srcOrd="1" destOrd="0" presId="urn:microsoft.com/office/officeart/2016/7/layout/RepeatingBendingProcessNew"/>
    <dgm:cxn modelId="{2ABFDF63-FBB5-4D59-96A7-C6E9CCC85FD5}" type="presOf" srcId="{B408E963-5C8C-40FE-B4FD-57598679CA3E}" destId="{BCF587F6-4361-4600-8A6D-ADCD88ECE732}" srcOrd="0" destOrd="0" presId="urn:microsoft.com/office/officeart/2016/7/layout/RepeatingBendingProcessNew"/>
    <dgm:cxn modelId="{06E4E669-21FD-43FB-ACDC-407B32B05410}" srcId="{B408E963-5C8C-40FE-B4FD-57598679CA3E}" destId="{B0ABCAA3-3ED5-45C1-8293-D8B0AD30C799}" srcOrd="1" destOrd="0" parTransId="{32790D05-EC28-4319-9AF0-C5B9E16CAA70}" sibTransId="{EEAA0FA5-09B1-4AD8-B781-C1C8BD509FA1}"/>
    <dgm:cxn modelId="{7EBDCA75-83AB-4BAF-B3CD-94C31749F358}" srcId="{B408E963-5C8C-40FE-B4FD-57598679CA3E}" destId="{4E22F306-3A05-47B5-A916-009CAC835E44}" srcOrd="2" destOrd="0" parTransId="{72E5536E-4A11-4822-8630-B71AA2AEA7E5}" sibTransId="{9E2364A9-5876-46A5-804B-2590D4BF9DED}"/>
    <dgm:cxn modelId="{C5C1CC5A-7614-47D4-96A4-AC1F8F3E70D5}" type="presOf" srcId="{E8900B0E-D32F-4457-A09E-382ACF73B286}" destId="{6113729D-125D-4272-9E18-AA924BEC3077}" srcOrd="0" destOrd="0" presId="urn:microsoft.com/office/officeart/2016/7/layout/RepeatingBendingProcessNew"/>
    <dgm:cxn modelId="{44B4F089-AF0A-41FA-8014-629DF2C191AE}" srcId="{B408E963-5C8C-40FE-B4FD-57598679CA3E}" destId="{4EBC4AD9-C741-44A6-BAE7-4B8E4A1209D0}" srcOrd="0" destOrd="0" parTransId="{7DAB8CEB-7D2F-44CA-9F06-1165D770E0AD}" sibTransId="{6511B742-327C-4B49-AC17-DE28A460ACB3}"/>
    <dgm:cxn modelId="{67245C9A-A6E1-4CBA-BEA2-1F28075C28AF}" type="presOf" srcId="{4E22F306-3A05-47B5-A916-009CAC835E44}" destId="{5E75606F-C2D8-436B-9F73-46EE9509E1F6}" srcOrd="0" destOrd="0" presId="urn:microsoft.com/office/officeart/2016/7/layout/RepeatingBendingProcessNew"/>
    <dgm:cxn modelId="{7355B2A2-ED65-4E47-A338-E48A0E32C94C}" type="presOf" srcId="{70FF5075-597F-4310-ADF1-AD7C7F8DF127}" destId="{04EB85F6-269C-47DE-B6E1-E75D94AA1F29}" srcOrd="1" destOrd="0" presId="urn:microsoft.com/office/officeart/2016/7/layout/RepeatingBendingProcessNew"/>
    <dgm:cxn modelId="{807024AD-56B4-4520-9C21-38D47367134D}" srcId="{B408E963-5C8C-40FE-B4FD-57598679CA3E}" destId="{98BB27ED-7B16-49FE-A7DD-5C0B434A0790}" srcOrd="5" destOrd="0" parTransId="{0786A532-719B-4275-ADDC-1BBCE429C955}" sibTransId="{51BFDDD7-4849-4539-B7D8-0CBB6DA18178}"/>
    <dgm:cxn modelId="{26C815AF-7014-42CD-9F59-5E118DEF4559}" type="presOf" srcId="{4D5D02BA-12EC-48FE-904C-0C83B5B92F1D}" destId="{3755BE89-D3B4-4570-8B01-09FD451002AB}" srcOrd="0" destOrd="0" presId="urn:microsoft.com/office/officeart/2016/7/layout/RepeatingBendingProcessNew"/>
    <dgm:cxn modelId="{8DD343B5-1254-4ADD-87AF-B2A3EF75650C}" srcId="{B408E963-5C8C-40FE-B4FD-57598679CA3E}" destId="{E8900B0E-D32F-4457-A09E-382ACF73B286}" srcOrd="4" destOrd="0" parTransId="{28E04D4B-3CFC-40B3-93E6-A0BA4C75C6D6}" sibTransId="{70FF5075-597F-4310-ADF1-AD7C7F8DF127}"/>
    <dgm:cxn modelId="{AA989ABE-7342-41FC-96BD-3FD53614F0E9}" type="presOf" srcId="{EEAA0FA5-09B1-4AD8-B781-C1C8BD509FA1}" destId="{61905B8E-FF9F-4B30-A2F9-BDD27C90ABDA}" srcOrd="0" destOrd="0" presId="urn:microsoft.com/office/officeart/2016/7/layout/RepeatingBendingProcessNew"/>
    <dgm:cxn modelId="{C1E7F1C6-E93C-46A9-8820-928C3327C3E3}" type="presOf" srcId="{4EBC4AD9-C741-44A6-BAE7-4B8E4A1209D0}" destId="{49D0F2E3-17EF-47F4-BB1D-B3298F65AF7B}" srcOrd="0" destOrd="0" presId="urn:microsoft.com/office/officeart/2016/7/layout/RepeatingBendingProcessNew"/>
    <dgm:cxn modelId="{4BE02BED-CACA-4725-8E55-2F0A3C6A2F2E}" type="presOf" srcId="{6511B742-327C-4B49-AC17-DE28A460ACB3}" destId="{1ED06F85-F1EA-4411-8A60-B2549A12D598}" srcOrd="1" destOrd="0" presId="urn:microsoft.com/office/officeart/2016/7/layout/RepeatingBendingProcessNew"/>
    <dgm:cxn modelId="{21BB6AF1-D15B-4FEB-876E-01CAC14940E8}" type="presOf" srcId="{70FF5075-597F-4310-ADF1-AD7C7F8DF127}" destId="{31BE8314-AF87-4445-8A35-E69EEDE848A8}" srcOrd="0" destOrd="0" presId="urn:microsoft.com/office/officeart/2016/7/layout/RepeatingBendingProcessNew"/>
    <dgm:cxn modelId="{8E1B53F9-1049-44EA-BAD7-E9183EEBE6D5}" type="presOf" srcId="{EEAA0FA5-09B1-4AD8-B781-C1C8BD509FA1}" destId="{8DA20272-55CE-4A7D-90E8-AFBD5BE1F5D2}" srcOrd="1" destOrd="0" presId="urn:microsoft.com/office/officeart/2016/7/layout/RepeatingBendingProcessNew"/>
    <dgm:cxn modelId="{E879D8A8-4ABC-4159-9330-F6529234DC0B}" type="presParOf" srcId="{BCF587F6-4361-4600-8A6D-ADCD88ECE732}" destId="{49D0F2E3-17EF-47F4-BB1D-B3298F65AF7B}" srcOrd="0" destOrd="0" presId="urn:microsoft.com/office/officeart/2016/7/layout/RepeatingBendingProcessNew"/>
    <dgm:cxn modelId="{A718E084-44F6-4C59-AB9D-C12C3A1B56E4}" type="presParOf" srcId="{BCF587F6-4361-4600-8A6D-ADCD88ECE732}" destId="{FAD53833-716F-420D-8120-65C2EA3913B7}" srcOrd="1" destOrd="0" presId="urn:microsoft.com/office/officeart/2016/7/layout/RepeatingBendingProcessNew"/>
    <dgm:cxn modelId="{D0238D05-9FD9-4824-B35E-2CB1FA158216}" type="presParOf" srcId="{FAD53833-716F-420D-8120-65C2EA3913B7}" destId="{1ED06F85-F1EA-4411-8A60-B2549A12D598}" srcOrd="0" destOrd="0" presId="urn:microsoft.com/office/officeart/2016/7/layout/RepeatingBendingProcessNew"/>
    <dgm:cxn modelId="{DFE5DB29-E2BA-4330-BC4D-EBD77E195651}" type="presParOf" srcId="{BCF587F6-4361-4600-8A6D-ADCD88ECE732}" destId="{DC14C282-346E-43D1-B383-6842EBD80F4D}" srcOrd="2" destOrd="0" presId="urn:microsoft.com/office/officeart/2016/7/layout/RepeatingBendingProcessNew"/>
    <dgm:cxn modelId="{CE21DD86-008F-48B0-BB1A-849A49FAEE4D}" type="presParOf" srcId="{BCF587F6-4361-4600-8A6D-ADCD88ECE732}" destId="{61905B8E-FF9F-4B30-A2F9-BDD27C90ABDA}" srcOrd="3" destOrd="0" presId="urn:microsoft.com/office/officeart/2016/7/layout/RepeatingBendingProcessNew"/>
    <dgm:cxn modelId="{F463C32A-433C-4AE8-A54E-E6B60F58CC00}" type="presParOf" srcId="{61905B8E-FF9F-4B30-A2F9-BDD27C90ABDA}" destId="{8DA20272-55CE-4A7D-90E8-AFBD5BE1F5D2}" srcOrd="0" destOrd="0" presId="urn:microsoft.com/office/officeart/2016/7/layout/RepeatingBendingProcessNew"/>
    <dgm:cxn modelId="{583D3E07-F286-46A9-9161-0422C7D5125E}" type="presParOf" srcId="{BCF587F6-4361-4600-8A6D-ADCD88ECE732}" destId="{5E75606F-C2D8-436B-9F73-46EE9509E1F6}" srcOrd="4" destOrd="0" presId="urn:microsoft.com/office/officeart/2016/7/layout/RepeatingBendingProcessNew"/>
    <dgm:cxn modelId="{C6DD8298-CDB5-4C59-AB49-0A85236C716A}" type="presParOf" srcId="{BCF587F6-4361-4600-8A6D-ADCD88ECE732}" destId="{315499BA-E09E-4812-9681-8FF21EE62DC2}" srcOrd="5" destOrd="0" presId="urn:microsoft.com/office/officeart/2016/7/layout/RepeatingBendingProcessNew"/>
    <dgm:cxn modelId="{951E70EC-6736-4D85-82EB-ED7576FBF30C}" type="presParOf" srcId="{315499BA-E09E-4812-9681-8FF21EE62DC2}" destId="{5CB13BD7-68F8-4205-B45E-E155C76B091A}" srcOrd="0" destOrd="0" presId="urn:microsoft.com/office/officeart/2016/7/layout/RepeatingBendingProcessNew"/>
    <dgm:cxn modelId="{2F138380-16DE-4805-B62B-2E07D2B7173F}" type="presParOf" srcId="{BCF587F6-4361-4600-8A6D-ADCD88ECE732}" destId="{9F8AFF89-AF90-4ADA-8F5E-A573D7261B2D}" srcOrd="6" destOrd="0" presId="urn:microsoft.com/office/officeart/2016/7/layout/RepeatingBendingProcessNew"/>
    <dgm:cxn modelId="{5038BE80-B839-439E-8F69-C210C27309B2}" type="presParOf" srcId="{BCF587F6-4361-4600-8A6D-ADCD88ECE732}" destId="{3755BE89-D3B4-4570-8B01-09FD451002AB}" srcOrd="7" destOrd="0" presId="urn:microsoft.com/office/officeart/2016/7/layout/RepeatingBendingProcessNew"/>
    <dgm:cxn modelId="{0B4B8C70-E3A3-4EE6-B499-B4DFB96BB859}" type="presParOf" srcId="{3755BE89-D3B4-4570-8B01-09FD451002AB}" destId="{3E12B3AA-0DDE-4AAE-A4BC-C64DCEA3BA1D}" srcOrd="0" destOrd="0" presId="urn:microsoft.com/office/officeart/2016/7/layout/RepeatingBendingProcessNew"/>
    <dgm:cxn modelId="{F5B8974E-6918-4FEB-9272-C1402F62F1F5}" type="presParOf" srcId="{BCF587F6-4361-4600-8A6D-ADCD88ECE732}" destId="{6113729D-125D-4272-9E18-AA924BEC3077}" srcOrd="8" destOrd="0" presId="urn:microsoft.com/office/officeart/2016/7/layout/RepeatingBendingProcessNew"/>
    <dgm:cxn modelId="{4D6A981D-8B2E-4D6F-936F-78112E92CF43}" type="presParOf" srcId="{BCF587F6-4361-4600-8A6D-ADCD88ECE732}" destId="{31BE8314-AF87-4445-8A35-E69EEDE848A8}" srcOrd="9" destOrd="0" presId="urn:microsoft.com/office/officeart/2016/7/layout/RepeatingBendingProcessNew"/>
    <dgm:cxn modelId="{1C213719-BFDD-4392-8A03-3317222C9DFA}" type="presParOf" srcId="{31BE8314-AF87-4445-8A35-E69EEDE848A8}" destId="{04EB85F6-269C-47DE-B6E1-E75D94AA1F29}" srcOrd="0" destOrd="0" presId="urn:microsoft.com/office/officeart/2016/7/layout/RepeatingBendingProcessNew"/>
    <dgm:cxn modelId="{E3F91826-C496-42AD-9F5A-BF55ED2D9323}" type="presParOf" srcId="{BCF587F6-4361-4600-8A6D-ADCD88ECE732}" destId="{6E7770E4-7692-4337-8E0E-1E77BD2482CD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139E03-00C2-40A6-B9DD-50B5084DDD82}">
      <dsp:nvSpPr>
        <dsp:cNvPr id="0" name=""/>
        <dsp:cNvSpPr/>
      </dsp:nvSpPr>
      <dsp:spPr>
        <a:xfrm>
          <a:off x="1691" y="904639"/>
          <a:ext cx="2242021" cy="2242021"/>
        </a:xfrm>
        <a:prstGeom prst="ellipse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INPUT</a:t>
          </a:r>
        </a:p>
      </dsp:txBody>
      <dsp:txXfrm>
        <a:off x="330027" y="1232975"/>
        <a:ext cx="1585349" cy="1585349"/>
      </dsp:txXfrm>
    </dsp:sp>
    <dsp:sp modelId="{D4937300-B08B-4711-8933-636669C2502D}">
      <dsp:nvSpPr>
        <dsp:cNvPr id="0" name=""/>
        <dsp:cNvSpPr/>
      </dsp:nvSpPr>
      <dsp:spPr>
        <a:xfrm>
          <a:off x="2425764" y="1375463"/>
          <a:ext cx="1300372" cy="1300372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2598128" y="1872725"/>
        <a:ext cx="955644" cy="305848"/>
      </dsp:txXfrm>
    </dsp:sp>
    <dsp:sp modelId="{889C8B0A-7FDD-4BB7-B4F1-F80BA96A87AA}">
      <dsp:nvSpPr>
        <dsp:cNvPr id="0" name=""/>
        <dsp:cNvSpPr/>
      </dsp:nvSpPr>
      <dsp:spPr>
        <a:xfrm>
          <a:off x="3908189" y="904639"/>
          <a:ext cx="2242021" cy="2242021"/>
        </a:xfrm>
        <a:prstGeom prst="ellipse">
          <a:avLst/>
        </a:prstGeom>
        <a:solidFill>
          <a:schemeClr val="tx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PROCESSING</a:t>
          </a: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/>
            <a:t>+ STATE / CONTEXT **</a:t>
          </a:r>
        </a:p>
      </dsp:txBody>
      <dsp:txXfrm>
        <a:off x="4236525" y="1232975"/>
        <a:ext cx="1585349" cy="1585349"/>
      </dsp:txXfrm>
    </dsp:sp>
    <dsp:sp modelId="{CFCFC4A0-C19B-45A8-92AD-FCC96E244940}">
      <dsp:nvSpPr>
        <dsp:cNvPr id="0" name=""/>
        <dsp:cNvSpPr/>
      </dsp:nvSpPr>
      <dsp:spPr>
        <a:xfrm>
          <a:off x="6332262" y="1375463"/>
          <a:ext cx="1300372" cy="1300372"/>
        </a:xfrm>
        <a:prstGeom prst="mathEqual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kern="1200"/>
        </a:p>
      </dsp:txBody>
      <dsp:txXfrm>
        <a:off x="6504626" y="1643340"/>
        <a:ext cx="955644" cy="764618"/>
      </dsp:txXfrm>
    </dsp:sp>
    <dsp:sp modelId="{223FD5A9-682B-439A-A468-73E57AC010F6}">
      <dsp:nvSpPr>
        <dsp:cNvPr id="0" name=""/>
        <dsp:cNvSpPr/>
      </dsp:nvSpPr>
      <dsp:spPr>
        <a:xfrm>
          <a:off x="7814687" y="904639"/>
          <a:ext cx="2242021" cy="2242021"/>
        </a:xfrm>
        <a:prstGeom prst="ellipse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OUTPUT</a:t>
          </a:r>
        </a:p>
      </dsp:txBody>
      <dsp:txXfrm>
        <a:off x="8143023" y="1232975"/>
        <a:ext cx="1585349" cy="158534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D53833-716F-420D-8120-65C2EA3913B7}">
      <dsp:nvSpPr>
        <dsp:cNvPr id="0" name=""/>
        <dsp:cNvSpPr/>
      </dsp:nvSpPr>
      <dsp:spPr>
        <a:xfrm>
          <a:off x="3000158" y="697340"/>
          <a:ext cx="53773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7732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254816" y="740218"/>
        <a:ext cx="28416" cy="5683"/>
      </dsp:txXfrm>
    </dsp:sp>
    <dsp:sp modelId="{49D0F2E3-17EF-47F4-BB1D-B3298F65AF7B}">
      <dsp:nvSpPr>
        <dsp:cNvPr id="0" name=""/>
        <dsp:cNvSpPr/>
      </dsp:nvSpPr>
      <dsp:spPr>
        <a:xfrm>
          <a:off x="530946" y="1756"/>
          <a:ext cx="2471011" cy="1482607"/>
        </a:xfrm>
        <a:prstGeom prst="rect">
          <a:avLst/>
        </a:prstGeom>
        <a:blipFill rotWithShape="1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36000"/>
                <a:satMod val="120000"/>
              </a:schemeClr>
              <a:schemeClr val="accent2">
                <a:hueOff val="0"/>
                <a:satOff val="0"/>
                <a:lumOff val="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082" tIns="127097" rIns="121082" bIns="12709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TinkerCAD</a:t>
          </a:r>
        </a:p>
      </dsp:txBody>
      <dsp:txXfrm>
        <a:off x="530946" y="1756"/>
        <a:ext cx="2471011" cy="1482607"/>
      </dsp:txXfrm>
    </dsp:sp>
    <dsp:sp modelId="{61905B8E-FF9F-4B30-A2F9-BDD27C90ABDA}">
      <dsp:nvSpPr>
        <dsp:cNvPr id="0" name=""/>
        <dsp:cNvSpPr/>
      </dsp:nvSpPr>
      <dsp:spPr>
        <a:xfrm>
          <a:off x="1766452" y="1482563"/>
          <a:ext cx="3039344" cy="537732"/>
        </a:xfrm>
        <a:custGeom>
          <a:avLst/>
          <a:gdLst/>
          <a:ahLst/>
          <a:cxnLst/>
          <a:rect l="0" t="0" r="0" b="0"/>
          <a:pathLst>
            <a:path>
              <a:moveTo>
                <a:pt x="3039344" y="0"/>
              </a:moveTo>
              <a:lnTo>
                <a:pt x="3039344" y="285966"/>
              </a:lnTo>
              <a:lnTo>
                <a:pt x="0" y="285966"/>
              </a:lnTo>
              <a:lnTo>
                <a:pt x="0" y="537732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208824" y="1748588"/>
        <a:ext cx="154601" cy="5683"/>
      </dsp:txXfrm>
    </dsp:sp>
    <dsp:sp modelId="{DC14C282-346E-43D1-B383-6842EBD80F4D}">
      <dsp:nvSpPr>
        <dsp:cNvPr id="0" name=""/>
        <dsp:cNvSpPr/>
      </dsp:nvSpPr>
      <dsp:spPr>
        <a:xfrm>
          <a:off x="3570291" y="1756"/>
          <a:ext cx="2471011" cy="1482607"/>
        </a:xfrm>
        <a:prstGeom prst="rect">
          <a:avLst/>
        </a:prstGeom>
        <a:blipFill rotWithShape="1"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36000"/>
                <a:satMod val="120000"/>
              </a:schemeClr>
              <a:schemeClr val="accent3">
                <a:hueOff val="0"/>
                <a:satOff val="0"/>
                <a:lumOff val="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082" tIns="127097" rIns="121082" bIns="12709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Bootcamps</a:t>
          </a:r>
        </a:p>
      </dsp:txBody>
      <dsp:txXfrm>
        <a:off x="3570291" y="1756"/>
        <a:ext cx="2471011" cy="1482607"/>
      </dsp:txXfrm>
    </dsp:sp>
    <dsp:sp modelId="{315499BA-E09E-4812-9681-8FF21EE62DC2}">
      <dsp:nvSpPr>
        <dsp:cNvPr id="0" name=""/>
        <dsp:cNvSpPr/>
      </dsp:nvSpPr>
      <dsp:spPr>
        <a:xfrm>
          <a:off x="3000158" y="2748280"/>
          <a:ext cx="53773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7732" y="45720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254816" y="2791158"/>
        <a:ext cx="28416" cy="5683"/>
      </dsp:txXfrm>
    </dsp:sp>
    <dsp:sp modelId="{5E75606F-C2D8-436B-9F73-46EE9509E1F6}">
      <dsp:nvSpPr>
        <dsp:cNvPr id="0" name=""/>
        <dsp:cNvSpPr/>
      </dsp:nvSpPr>
      <dsp:spPr>
        <a:xfrm>
          <a:off x="530946" y="2052696"/>
          <a:ext cx="2471011" cy="1482607"/>
        </a:xfrm>
        <a:prstGeom prst="rect">
          <a:avLst/>
        </a:prstGeom>
        <a:blipFill rotWithShape="1">
          <a:blip xmlns:r="http://schemas.openxmlformats.org/officeDocument/2006/relationships" r:embed="rId1">
            <a:duotone>
              <a:schemeClr val="accent4">
                <a:hueOff val="0"/>
                <a:satOff val="0"/>
                <a:lumOff val="0"/>
                <a:alphaOff val="0"/>
                <a:shade val="36000"/>
                <a:satMod val="120000"/>
              </a:schemeClr>
              <a:schemeClr val="accent4">
                <a:hueOff val="0"/>
                <a:satOff val="0"/>
                <a:lumOff val="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082" tIns="127097" rIns="121082" bIns="12709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Iteration</a:t>
          </a:r>
        </a:p>
      </dsp:txBody>
      <dsp:txXfrm>
        <a:off x="530946" y="2052696"/>
        <a:ext cx="2471011" cy="1482607"/>
      </dsp:txXfrm>
    </dsp:sp>
    <dsp:sp modelId="{3755BE89-D3B4-4570-8B01-09FD451002AB}">
      <dsp:nvSpPr>
        <dsp:cNvPr id="0" name=""/>
        <dsp:cNvSpPr/>
      </dsp:nvSpPr>
      <dsp:spPr>
        <a:xfrm>
          <a:off x="1766452" y="3533503"/>
          <a:ext cx="3039344" cy="537732"/>
        </a:xfrm>
        <a:custGeom>
          <a:avLst/>
          <a:gdLst/>
          <a:ahLst/>
          <a:cxnLst/>
          <a:rect l="0" t="0" r="0" b="0"/>
          <a:pathLst>
            <a:path>
              <a:moveTo>
                <a:pt x="3039344" y="0"/>
              </a:moveTo>
              <a:lnTo>
                <a:pt x="3039344" y="285966"/>
              </a:lnTo>
              <a:lnTo>
                <a:pt x="0" y="285966"/>
              </a:lnTo>
              <a:lnTo>
                <a:pt x="0" y="537732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208824" y="3799528"/>
        <a:ext cx="154601" cy="5683"/>
      </dsp:txXfrm>
    </dsp:sp>
    <dsp:sp modelId="{9F8AFF89-AF90-4ADA-8F5E-A573D7261B2D}">
      <dsp:nvSpPr>
        <dsp:cNvPr id="0" name=""/>
        <dsp:cNvSpPr/>
      </dsp:nvSpPr>
      <dsp:spPr>
        <a:xfrm>
          <a:off x="3570291" y="2052696"/>
          <a:ext cx="2471011" cy="1482607"/>
        </a:xfrm>
        <a:prstGeom prst="rect">
          <a:avLst/>
        </a:prstGeom>
        <a:blipFill rotWithShape="1">
          <a:blip xmlns:r="http://schemas.openxmlformats.org/officeDocument/2006/relationships" r:embed="rId1">
            <a:duotone>
              <a:schemeClr val="accent5">
                <a:hueOff val="0"/>
                <a:satOff val="0"/>
                <a:lumOff val="0"/>
                <a:alphaOff val="0"/>
                <a:shade val="36000"/>
                <a:satMod val="120000"/>
              </a:schemeClr>
              <a:schemeClr val="accent5">
                <a:hueOff val="0"/>
                <a:satOff val="0"/>
                <a:lumOff val="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082" tIns="127097" rIns="121082" bIns="12709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Augmenting recipe + requiring Input =&gt; Processing =&gt; Output analysis</a:t>
          </a:r>
        </a:p>
      </dsp:txBody>
      <dsp:txXfrm>
        <a:off x="3570291" y="2052696"/>
        <a:ext cx="2471011" cy="1482607"/>
      </dsp:txXfrm>
    </dsp:sp>
    <dsp:sp modelId="{31BE8314-AF87-4445-8A35-E69EEDE848A8}">
      <dsp:nvSpPr>
        <dsp:cNvPr id="0" name=""/>
        <dsp:cNvSpPr/>
      </dsp:nvSpPr>
      <dsp:spPr>
        <a:xfrm>
          <a:off x="3000158" y="4799219"/>
          <a:ext cx="53773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7732" y="45720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254816" y="4842098"/>
        <a:ext cx="28416" cy="5683"/>
      </dsp:txXfrm>
    </dsp:sp>
    <dsp:sp modelId="{6113729D-125D-4272-9E18-AA924BEC3077}">
      <dsp:nvSpPr>
        <dsp:cNvPr id="0" name=""/>
        <dsp:cNvSpPr/>
      </dsp:nvSpPr>
      <dsp:spPr>
        <a:xfrm>
          <a:off x="530946" y="4103636"/>
          <a:ext cx="2471011" cy="1482607"/>
        </a:xfrm>
        <a:prstGeom prst="rect">
          <a:avLst/>
        </a:prstGeom>
        <a:blipFill rotWithShape="1">
          <a:blip xmlns:r="http://schemas.openxmlformats.org/officeDocument/2006/relationships" r:embed="rId1">
            <a:duotone>
              <a:schemeClr val="accent6">
                <a:hueOff val="0"/>
                <a:satOff val="0"/>
                <a:lumOff val="0"/>
                <a:alphaOff val="0"/>
                <a:shade val="36000"/>
                <a:satMod val="120000"/>
              </a:schemeClr>
              <a:schemeClr val="accent6">
                <a:hueOff val="0"/>
                <a:satOff val="0"/>
                <a:lumOff val="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082" tIns="127097" rIns="121082" bIns="12709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Arduino Project HUB</a:t>
          </a:r>
        </a:p>
      </dsp:txBody>
      <dsp:txXfrm>
        <a:off x="530946" y="4103636"/>
        <a:ext cx="2471011" cy="1482607"/>
      </dsp:txXfrm>
    </dsp:sp>
    <dsp:sp modelId="{6E7770E4-7692-4337-8E0E-1E77BD2482CD}">
      <dsp:nvSpPr>
        <dsp:cNvPr id="0" name=""/>
        <dsp:cNvSpPr/>
      </dsp:nvSpPr>
      <dsp:spPr>
        <a:xfrm>
          <a:off x="3570291" y="4103636"/>
          <a:ext cx="2471011" cy="1482607"/>
        </a:xfrm>
        <a:prstGeom prst="rect">
          <a:avLst/>
        </a:prstGeom>
        <a:blipFill rotWithShape="1">
          <a:blip xmlns:r="http://schemas.openxmlformats.org/officeDocument/2006/relationships" r:embed="rId1">
            <a:duotone>
              <a:schemeClr val="accent2">
                <a:hueOff val="0"/>
                <a:satOff val="0"/>
                <a:lumOff val="0"/>
                <a:alphaOff val="0"/>
                <a:shade val="36000"/>
                <a:satMod val="120000"/>
              </a:schemeClr>
              <a:schemeClr val="accent2">
                <a:hueOff val="0"/>
                <a:satOff val="0"/>
                <a:lumOff val="0"/>
                <a:alphaOff val="0"/>
                <a:tint val="40000"/>
              </a:schemeClr>
            </a:duotone>
          </a:blip>
          <a:tile tx="0" ty="0" sx="60000" sy="59000" flip="none" algn="tl"/>
        </a:blipFill>
        <a:ln>
          <a:noFill/>
        </a:ln>
        <a:effectLst>
          <a:softEdge rad="12700"/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082" tIns="127097" rIns="121082" bIns="12709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The WEB is your friend</a:t>
          </a:r>
        </a:p>
      </dsp:txBody>
      <dsp:txXfrm>
        <a:off x="3570291" y="4103636"/>
        <a:ext cx="2471011" cy="14826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E2EFF8-2AB2-44E4-ABFD-BC7FCAECCBB6}" type="datetimeFigureOut">
              <a:rPr lang="en-US" smtClean="0"/>
              <a:t>2/24/2019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E69EC7-EBB9-4E72-9FAC-AFB18EF331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799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E69EC7-EBB9-4E72-9FAC-AFB18EF3319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821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2/24/2019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2/24/2019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g"/><Relationship Id="rId5" Type="http://schemas.openxmlformats.org/officeDocument/2006/relationships/image" Target="../media/image8.pn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13" Type="http://schemas.openxmlformats.org/officeDocument/2006/relationships/image" Target="../media/image16.jpeg"/><Relationship Id="rId3" Type="http://schemas.openxmlformats.org/officeDocument/2006/relationships/video" Target="https://player.vimeo.com/video/258304082" TargetMode="Externa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5.jpeg"/><Relationship Id="rId2" Type="http://schemas.openxmlformats.org/officeDocument/2006/relationships/video" Target="https://www.youtube.com/embed/EELLFGi0vMk" TargetMode="External"/><Relationship Id="rId1" Type="http://schemas.openxmlformats.org/officeDocument/2006/relationships/video" Target="https://www.youtube.com/embed/NvRck1Xt7Oc" TargetMode="External"/><Relationship Id="rId6" Type="http://schemas.openxmlformats.org/officeDocument/2006/relationships/video" Target="https://www.youtube.com/embed/Of2TmVZtMCo" TargetMode="External"/><Relationship Id="rId11" Type="http://schemas.openxmlformats.org/officeDocument/2006/relationships/image" Target="../media/image14.jpeg"/><Relationship Id="rId5" Type="http://schemas.openxmlformats.org/officeDocument/2006/relationships/video" Target="https://www.youtube.com/embed/WPpi5L1LgE8" TargetMode="External"/><Relationship Id="rId10" Type="http://schemas.openxmlformats.org/officeDocument/2006/relationships/image" Target="../media/image13.png"/><Relationship Id="rId4" Type="http://schemas.openxmlformats.org/officeDocument/2006/relationships/video" Target="https://www.youtube.com/embed/ndfnUd14PQU" TargetMode="External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microsoft.com/office/2007/relationships/media" Target="../media/media2.mp4"/><Relationship Id="rId7" Type="http://schemas.openxmlformats.org/officeDocument/2006/relationships/image" Target="../media/image37.pn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40.png"/><Relationship Id="rId4" Type="http://schemas.openxmlformats.org/officeDocument/2006/relationships/video" Target="../media/media2.mp4"/><Relationship Id="rId9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microsoft.com/office/2007/relationships/hdphoto" Target="../media/hdphoto2.wdp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2.png"/><Relationship Id="rId9" Type="http://schemas.microsoft.com/office/2007/relationships/diagramDrawing" Target="../diagrams/drawing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54.jpg"/><Relationship Id="rId4" Type="http://schemas.openxmlformats.org/officeDocument/2006/relationships/image" Target="../media/image53.jp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5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i.madeateps.org/" TargetMode="External"/><Relationship Id="rId5" Type="http://schemas.openxmlformats.org/officeDocument/2006/relationships/image" Target="../media/image59.jpg"/><Relationship Id="rId4" Type="http://schemas.microsoft.com/office/2007/relationships/hdphoto" Target="../media/hdphoto2.wdp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astsideprep.org/who-we-are/employment/" TargetMode="External"/><Relationship Id="rId2" Type="http://schemas.openxmlformats.org/officeDocument/2006/relationships/hyperlink" Target="https://bit.ly/BriggsNCC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humblebundle.com/books/microcontrollers-book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BCF84-1B9D-4371-866C-C72FDDF7BD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All In with Arduinos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779457-FB5B-4B28-B0E6-50DDCDFCDE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9848" y="4389119"/>
            <a:ext cx="7891272" cy="1363443"/>
          </a:xfrm>
        </p:spPr>
        <p:txBody>
          <a:bodyPr>
            <a:normAutofit/>
          </a:bodyPr>
          <a:lstStyle/>
          <a:p>
            <a:r>
              <a:rPr lang="en-US" dirty="0"/>
              <a:t>Jonathan Briggs NCCE 2/26/2019</a:t>
            </a:r>
          </a:p>
          <a:p>
            <a:pPr>
              <a:spcBef>
                <a:spcPts val="0"/>
              </a:spcBef>
            </a:pPr>
            <a:endParaRPr lang="en-US" sz="1400" dirty="0"/>
          </a:p>
          <a:p>
            <a:pPr>
              <a:spcBef>
                <a:spcPts val="0"/>
              </a:spcBef>
            </a:pPr>
            <a:r>
              <a:rPr lang="en-US" sz="1400" dirty="0"/>
              <a:t>Chief Technology &amp; Innovation Officer</a:t>
            </a:r>
          </a:p>
          <a:p>
            <a:pPr>
              <a:spcBef>
                <a:spcPts val="0"/>
              </a:spcBef>
            </a:pPr>
            <a:r>
              <a:rPr lang="en-US" sz="1400" dirty="0"/>
              <a:t>Eastside Preparatory School [we’re hiring]</a:t>
            </a:r>
          </a:p>
          <a:p>
            <a:pPr>
              <a:spcBef>
                <a:spcPts val="0"/>
              </a:spcBef>
            </a:pPr>
            <a:r>
              <a:rPr lang="en-US" sz="1400" dirty="0"/>
              <a:t>Kirkland, WA </a:t>
            </a:r>
          </a:p>
        </p:txBody>
      </p:sp>
    </p:spTree>
    <p:extLst>
      <p:ext uri="{BB962C8B-B14F-4D97-AF65-F5344CB8AC3E}">
        <p14:creationId xmlns:p14="http://schemas.microsoft.com/office/powerpoint/2010/main" val="2614525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D71E5-153F-4E9A-AE62-832451BC2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Who’s in the room?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F95BC8-3309-4548-B057-90570E1DA5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your interest in being here today?</a:t>
            </a:r>
          </a:p>
          <a:p>
            <a:endParaRPr lang="en-US" dirty="0"/>
          </a:p>
          <a:p>
            <a:r>
              <a:rPr lang="en-US" dirty="0"/>
              <a:t>What is your experience with Arduinos?</a:t>
            </a:r>
          </a:p>
          <a:p>
            <a:endParaRPr lang="en-US" dirty="0"/>
          </a:p>
          <a:p>
            <a:r>
              <a:rPr lang="en-US" dirty="0"/>
              <a:t>What is your comfort with the frustrations of working with hardware?</a:t>
            </a:r>
          </a:p>
          <a:p>
            <a:endParaRPr lang="en-US" dirty="0"/>
          </a:p>
          <a:p>
            <a:r>
              <a:rPr lang="en-US" dirty="0"/>
              <a:t>Who am I?</a:t>
            </a:r>
          </a:p>
        </p:txBody>
      </p:sp>
    </p:spTree>
    <p:extLst>
      <p:ext uri="{BB962C8B-B14F-4D97-AF65-F5344CB8AC3E}">
        <p14:creationId xmlns:p14="http://schemas.microsoft.com/office/powerpoint/2010/main" val="1034943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3D37EE2-D32D-40C3-A7C4-71802B4FF3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2660" y="4191036"/>
            <a:ext cx="3240740" cy="1814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BEF39F-E891-4556-8A84-E54CE572D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an Arduino?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5EB7BC8-8042-444B-94BF-B0691107DF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620047" y="141214"/>
            <a:ext cx="5401733" cy="405130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48F462A-EDEA-4E4B-AEDA-CA27743818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56954" y="4231720"/>
            <a:ext cx="1828800" cy="18288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FD45C62-9167-453D-A144-25F341038F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19" y="4912658"/>
            <a:ext cx="2626511" cy="187382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DF5EE62-FE96-4646-981E-81662572F5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04850" y="2823881"/>
            <a:ext cx="2985248" cy="199016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CBB53ED-3ECB-4845-A7D7-1CEF158CF7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71047" y="5441335"/>
            <a:ext cx="1915925" cy="139911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14A07C5-0255-49BB-B107-1D452CF9C0EE}"/>
              </a:ext>
            </a:extLst>
          </p:cNvPr>
          <p:cNvSpPr txBox="1"/>
          <p:nvPr/>
        </p:nvSpPr>
        <p:spPr>
          <a:xfrm>
            <a:off x="2931459" y="1721224"/>
            <a:ext cx="38996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Cheap! $5-$20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Sturdy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Easy to program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Popular, many tutorials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525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7586A-5766-4CA8-B742-016D7C3ED4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Arduino Projects - https://create.arduino.cc/projecthub</a:t>
            </a:r>
          </a:p>
        </p:txBody>
      </p:sp>
      <p:pic>
        <p:nvPicPr>
          <p:cNvPr id="5" name="Online Media 4" title="Ever blooming mechanical tulip">
            <a:hlinkClick r:id="" action="ppaction://media"/>
            <a:extLst>
              <a:ext uri="{FF2B5EF4-FFF2-40B4-BE49-F238E27FC236}">
                <a16:creationId xmlns:a16="http://schemas.microsoft.com/office/drawing/2014/main" id="{EAD64408-E2FC-4702-BA64-C16DA53EAC4D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8"/>
          <a:stretch>
            <a:fillRect/>
          </a:stretch>
        </p:blipFill>
        <p:spPr>
          <a:xfrm>
            <a:off x="55807" y="2123269"/>
            <a:ext cx="3988156" cy="2243641"/>
          </a:xfrm>
          <a:prstGeom prst="rect">
            <a:avLst/>
          </a:prstGeom>
        </p:spPr>
      </p:pic>
      <p:pic>
        <p:nvPicPr>
          <p:cNvPr id="6" name="Online Media 5" title="Pinball Machine Using an Arduino Board for Game Control">
            <a:hlinkClick r:id="" action="ppaction://media"/>
            <a:extLst>
              <a:ext uri="{FF2B5EF4-FFF2-40B4-BE49-F238E27FC236}">
                <a16:creationId xmlns:a16="http://schemas.microsoft.com/office/drawing/2014/main" id="{BD67F196-4C79-436B-9774-66FE765ACD8C}"/>
              </a:ext>
            </a:extLst>
          </p:cNvPr>
          <p:cNvPicPr>
            <a:picLocks noRot="1" noChangeAspect="1"/>
          </p:cNvPicPr>
          <p:nvPr>
            <a:videoFile r:link="rId2"/>
          </p:nvPr>
        </p:nvPicPr>
        <p:blipFill>
          <a:blip r:embed="rId9"/>
          <a:stretch>
            <a:fillRect/>
          </a:stretch>
        </p:blipFill>
        <p:spPr>
          <a:xfrm>
            <a:off x="4119556" y="2137380"/>
            <a:ext cx="3988156" cy="2243640"/>
          </a:xfrm>
          <a:prstGeom prst="rect">
            <a:avLst/>
          </a:prstGeom>
        </p:spPr>
      </p:pic>
      <p:pic>
        <p:nvPicPr>
          <p:cNvPr id="7" name="Online Media 6">
            <a:hlinkClick r:id="" action="ppaction://media"/>
            <a:extLst>
              <a:ext uri="{FF2B5EF4-FFF2-40B4-BE49-F238E27FC236}">
                <a16:creationId xmlns:a16="http://schemas.microsoft.com/office/drawing/2014/main" id="{BE7A9884-13E2-44A6-9A29-0B8D46E1357A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10"/>
          <a:stretch>
            <a:fillRect/>
          </a:stretch>
        </p:blipFill>
        <p:spPr>
          <a:xfrm>
            <a:off x="55807" y="4526197"/>
            <a:ext cx="3988157" cy="2243641"/>
          </a:xfrm>
          <a:prstGeom prst="rect">
            <a:avLst/>
          </a:prstGeom>
        </p:spPr>
      </p:pic>
      <p:pic>
        <p:nvPicPr>
          <p:cNvPr id="8" name="Online Media 7" title="An Owl with Light up Eyes Demo">
            <a:hlinkClick r:id="" action="ppaction://media"/>
            <a:extLst>
              <a:ext uri="{FF2B5EF4-FFF2-40B4-BE49-F238E27FC236}">
                <a16:creationId xmlns:a16="http://schemas.microsoft.com/office/drawing/2014/main" id="{A1D15A39-D8CB-4E80-AD8E-9694634304C7}"/>
              </a:ext>
            </a:extLst>
          </p:cNvPr>
          <p:cNvPicPr>
            <a:picLocks noRot="1" noChangeAspect="1"/>
          </p:cNvPicPr>
          <p:nvPr>
            <a:videoFile r:link="rId4"/>
          </p:nvPr>
        </p:nvPicPr>
        <p:blipFill>
          <a:blip r:embed="rId11"/>
          <a:stretch>
            <a:fillRect/>
          </a:stretch>
        </p:blipFill>
        <p:spPr>
          <a:xfrm>
            <a:off x="4119556" y="4540307"/>
            <a:ext cx="3988157" cy="2243641"/>
          </a:xfrm>
          <a:prstGeom prst="rect">
            <a:avLst/>
          </a:prstGeom>
        </p:spPr>
      </p:pic>
      <p:pic>
        <p:nvPicPr>
          <p:cNvPr id="10" name="Online Media 9" title="DIY stereo VU meter photo frame Arduino powered">
            <a:hlinkClick r:id="" action="ppaction://media"/>
            <a:extLst>
              <a:ext uri="{FF2B5EF4-FFF2-40B4-BE49-F238E27FC236}">
                <a16:creationId xmlns:a16="http://schemas.microsoft.com/office/drawing/2014/main" id="{F3F95D0A-5500-416B-ADB1-39194F203145}"/>
              </a:ext>
            </a:extLst>
          </p:cNvPr>
          <p:cNvPicPr>
            <a:picLocks noRot="1" noChangeAspect="1"/>
          </p:cNvPicPr>
          <p:nvPr>
            <a:videoFile r:link="rId5"/>
          </p:nvPr>
        </p:nvPicPr>
        <p:blipFill>
          <a:blip r:embed="rId12"/>
          <a:stretch>
            <a:fillRect/>
          </a:stretch>
        </p:blipFill>
        <p:spPr>
          <a:xfrm>
            <a:off x="8212630" y="2137379"/>
            <a:ext cx="3988155" cy="2243640"/>
          </a:xfrm>
          <a:prstGeom prst="rect">
            <a:avLst/>
          </a:prstGeom>
        </p:spPr>
      </p:pic>
      <p:pic>
        <p:nvPicPr>
          <p:cNvPr id="11" name="Online Media 10" title="Otto DIY Arduino robot dancing almost ANY electronic music">
            <a:hlinkClick r:id="" action="ppaction://media"/>
            <a:extLst>
              <a:ext uri="{FF2B5EF4-FFF2-40B4-BE49-F238E27FC236}">
                <a16:creationId xmlns:a16="http://schemas.microsoft.com/office/drawing/2014/main" id="{42760BE5-0802-4AA5-9DA5-6AC27747BE1B}"/>
              </a:ext>
            </a:extLst>
          </p:cNvPr>
          <p:cNvPicPr>
            <a:picLocks noRot="1" noChangeAspect="1"/>
          </p:cNvPicPr>
          <p:nvPr>
            <a:videoFile r:link="rId6"/>
          </p:nvPr>
        </p:nvPicPr>
        <p:blipFill>
          <a:blip r:embed="rId13"/>
          <a:stretch>
            <a:fillRect/>
          </a:stretch>
        </p:blipFill>
        <p:spPr>
          <a:xfrm>
            <a:off x="8191891" y="4540307"/>
            <a:ext cx="3988157" cy="224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169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A4AE9-6C9C-48F7-9C40-FF03F5000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Rewind to 2007 – 2012: Digital Fabrication becomes accessible in schools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4DB685-2E8B-4DD3-AB70-6A637F00C7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Arduinos</a:t>
            </a:r>
          </a:p>
          <a:p>
            <a:r>
              <a:rPr lang="en-US" dirty="0"/>
              <a:t>3D printers</a:t>
            </a:r>
          </a:p>
          <a:p>
            <a:r>
              <a:rPr lang="en-US" dirty="0"/>
              <a:t>Laser Cutters</a:t>
            </a:r>
          </a:p>
          <a:p>
            <a:r>
              <a:rPr lang="en-US" dirty="0"/>
              <a:t>Vinyl Cutters</a:t>
            </a:r>
          </a:p>
          <a:p>
            <a:endParaRPr lang="en-US" dirty="0"/>
          </a:p>
          <a:p>
            <a:r>
              <a:rPr lang="en-US" dirty="0"/>
              <a:t>Eventually we call these places makerspaces…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C0786E-6187-4796-B85B-4D91A03FD4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371400" y="2251779"/>
            <a:ext cx="2627936" cy="17472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4763F21-2CD0-448E-A996-AC7D0072A2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0206278" y="4363785"/>
            <a:ext cx="2206484" cy="14770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987102-6CFF-4033-BC11-A38BB0458E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0186" y="2202951"/>
            <a:ext cx="1716236" cy="25268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C00F5FB-25EA-4D14-BFF2-B64E8E80E05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5939" y="4274429"/>
            <a:ext cx="2625945" cy="1745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939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2249C-0543-442C-9DD1-6E0F84D33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Traction - 2018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4F99AF-6D3B-48FB-BF43-57D0A55F59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Vinyl cutter – Instant</a:t>
            </a:r>
          </a:p>
          <a:p>
            <a:r>
              <a:rPr lang="en-US" dirty="0"/>
              <a:t>Laser cutter – one interaction</a:t>
            </a:r>
          </a:p>
          <a:p>
            <a:r>
              <a:rPr lang="en-US" dirty="0"/>
              <a:t>3D printer – years. Needed </a:t>
            </a:r>
            <a:r>
              <a:rPr lang="en-US" dirty="0" err="1"/>
              <a:t>tinkerCAD</a:t>
            </a:r>
            <a:r>
              <a:rPr lang="en-US" dirty="0"/>
              <a:t>, </a:t>
            </a:r>
            <a:r>
              <a:rPr lang="en-US" dirty="0" err="1"/>
              <a:t>thingiverse</a:t>
            </a:r>
            <a:r>
              <a:rPr lang="en-US" dirty="0"/>
              <a:t> and better printers..</a:t>
            </a:r>
          </a:p>
          <a:p>
            <a:pPr lvl="1"/>
            <a:r>
              <a:rPr lang="en-US" dirty="0"/>
              <a:t>With initial success, other more advanced CAD is possible</a:t>
            </a:r>
          </a:p>
          <a:p>
            <a:r>
              <a:rPr lang="en-US" i="1" dirty="0"/>
              <a:t>Arduinos / Electronics… many isolated examples… still not there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3763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580E7-5CF2-4CF2-A954-9F1C5B4B8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we care? </a:t>
            </a:r>
            <a:r>
              <a:rPr lang="en-US" dirty="0" err="1"/>
              <a:t>Aren</a:t>
            </a:r>
            <a:r>
              <a:rPr lang="en-US" dirty="0"/>
              <a:t>’ t the other things enough?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CC5B9D-CAB1-49C9-B441-14B93BEC98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technology department’s mission is to </a:t>
            </a:r>
            <a:r>
              <a:rPr lang="en-US" b="1" dirty="0"/>
              <a:t>engage and empower </a:t>
            </a:r>
            <a:r>
              <a:rPr lang="en-US" dirty="0"/>
              <a:t>students to solve problems with the tools available. This ties into the school’s vision of </a:t>
            </a:r>
            <a:r>
              <a:rPr lang="en-US" b="1" dirty="0"/>
              <a:t>inspiring students to create a better world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One of the problems with the world today is that it is hard to understand how it works! There’s </a:t>
            </a:r>
            <a:r>
              <a:rPr lang="en-US" b="1" dirty="0"/>
              <a:t>too much magic </a:t>
            </a:r>
            <a:r>
              <a:rPr lang="en-US" dirty="0"/>
              <a:t>and it must be countered.</a:t>
            </a:r>
          </a:p>
          <a:p>
            <a:pPr lvl="1"/>
            <a:r>
              <a:rPr lang="en-US" dirty="0"/>
              <a:t>How does your computer get a web page?</a:t>
            </a:r>
          </a:p>
          <a:p>
            <a:pPr lvl="1"/>
            <a:r>
              <a:rPr lang="en-US" dirty="0"/>
              <a:t>How does your cell phone connect?</a:t>
            </a:r>
          </a:p>
          <a:p>
            <a:pPr lvl="1"/>
            <a:r>
              <a:rPr lang="en-US" dirty="0"/>
              <a:t>How did the </a:t>
            </a:r>
            <a:r>
              <a:rPr lang="en-US" dirty="0" err="1"/>
              <a:t>lyft</a:t>
            </a:r>
            <a:r>
              <a:rPr lang="en-US" dirty="0"/>
              <a:t> driver get dispatched to your location?</a:t>
            </a:r>
          </a:p>
          <a:p>
            <a:pPr lvl="1"/>
            <a:r>
              <a:rPr lang="en-US" dirty="0"/>
              <a:t>Why do ads track you around the internet?</a:t>
            </a:r>
          </a:p>
          <a:p>
            <a:pPr lvl="1"/>
            <a:r>
              <a:rPr lang="en-US" dirty="0"/>
              <a:t>How does Alexa turn on your lights?</a:t>
            </a:r>
          </a:p>
          <a:p>
            <a:pPr lvl="1"/>
            <a:r>
              <a:rPr lang="en-US" dirty="0"/>
              <a:t>Etc. etc. etc.</a:t>
            </a:r>
          </a:p>
        </p:txBody>
      </p:sp>
    </p:spTree>
    <p:extLst>
      <p:ext uri="{BB962C8B-B14F-4D97-AF65-F5344CB8AC3E}">
        <p14:creationId xmlns:p14="http://schemas.microsoft.com/office/powerpoint/2010/main" val="3276211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950D5-373D-4BAB-830C-B2D16657E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Empowering students starts with demystifying “technology”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0BE0CC-4B65-4DD7-865F-7CE4E2614B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Magic is demystified by “knowing the trick.” </a:t>
            </a:r>
          </a:p>
          <a:p>
            <a:pPr lvl="1"/>
            <a:r>
              <a:rPr lang="en-US" dirty="0"/>
              <a:t>There can still be appreciation of technique, showmanship and embellishments.</a:t>
            </a:r>
          </a:p>
          <a:p>
            <a:r>
              <a:rPr lang="en-US" dirty="0"/>
              <a:t>For most, the world has been demystified by experience and science.</a:t>
            </a:r>
          </a:p>
          <a:p>
            <a:r>
              <a:rPr lang="en-US" dirty="0"/>
              <a:t>For technology, we need to build this capacity in our students.</a:t>
            </a:r>
          </a:p>
          <a:p>
            <a:endParaRPr lang="en-US" dirty="0"/>
          </a:p>
          <a:p>
            <a:r>
              <a:rPr lang="en-US" sz="3200" dirty="0"/>
              <a:t>The best way is for them to start making “Magic”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CFA8D5-96E6-4339-9324-BA560B0329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599" y="4843487"/>
            <a:ext cx="5235575" cy="24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047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981E9-EE99-47E8-B319-6D49301D1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7" y="484632"/>
            <a:ext cx="10624169" cy="1609344"/>
          </a:xfrm>
        </p:spPr>
        <p:txBody>
          <a:bodyPr>
            <a:normAutofit fontScale="90000"/>
          </a:bodyPr>
          <a:lstStyle/>
          <a:p>
            <a:r>
              <a:rPr lang="en-US" dirty="0"/>
              <a:t>Quick Aside: Teaching anything TECH</a:t>
            </a:r>
            <a:br>
              <a:rPr lang="en-US" dirty="0"/>
            </a:br>
            <a:r>
              <a:rPr lang="en-US" dirty="0"/>
              <a:t>Most of what you teach will be wrong soon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0DD9C-619D-48A6-8A45-8C836B3C10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Late 1990s 	     Early 2000s		Late 2000s			Now</a:t>
            </a:r>
          </a:p>
        </p:txBody>
      </p:sp>
      <p:pic>
        <p:nvPicPr>
          <p:cNvPr id="4" name="Picture 6" descr="https://css-tricks.com/wp-content/uploads/2017/10/screengrab_css-MacOS81.png">
            <a:extLst>
              <a:ext uri="{FF2B5EF4-FFF2-40B4-BE49-F238E27FC236}">
                <a16:creationId xmlns:a16="http://schemas.microsoft.com/office/drawing/2014/main" id="{B8D58518-C518-4ECA-9ABD-FDBECAD77A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5"/>
          <a:stretch/>
        </p:blipFill>
        <p:spPr bwMode="auto">
          <a:xfrm>
            <a:off x="0" y="2515673"/>
            <a:ext cx="5436601" cy="43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402645-41CA-4183-BA6D-7FC81E55B4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0142" y="2698376"/>
            <a:ext cx="5396521" cy="41548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A4E4D24-5F99-4C14-9570-9EC63D97BE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1841" y="2698376"/>
            <a:ext cx="4993956" cy="415962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3111B0-B9AC-4805-9E65-8A3D43680A5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005" r="18551"/>
          <a:stretch/>
        </p:blipFill>
        <p:spPr>
          <a:xfrm>
            <a:off x="7938247" y="2662518"/>
            <a:ext cx="4180773" cy="4195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127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8B035-68B9-4924-AE45-E6BC59983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HOW: Rounded Box with Shadow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C3B175F-0500-4E4D-8B9A-6205BB71E22B}"/>
              </a:ext>
            </a:extLst>
          </p:cNvPr>
          <p:cNvSpPr txBox="1">
            <a:spLocks/>
          </p:cNvSpPr>
          <p:nvPr/>
        </p:nvSpPr>
        <p:spPr>
          <a:xfrm>
            <a:off x="8707147" y="2218791"/>
            <a:ext cx="1178510" cy="4243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/>
              <a:t>2005 +</a:t>
            </a:r>
          </a:p>
          <a:p>
            <a:pPr marL="0" indent="0">
              <a:buFont typeface="Wingdings" pitchFamily="2" charset="2"/>
              <a:buNone/>
            </a:pPr>
            <a:endParaRPr lang="en-US"/>
          </a:p>
          <a:p>
            <a:pPr marL="0" indent="0"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2D62C81-4627-43E9-877C-9F50CA07681E}"/>
              </a:ext>
            </a:extLst>
          </p:cNvPr>
          <p:cNvSpPr txBox="1">
            <a:spLocks/>
          </p:cNvSpPr>
          <p:nvPr/>
        </p:nvSpPr>
        <p:spPr>
          <a:xfrm>
            <a:off x="2306345" y="1794437"/>
            <a:ext cx="1178510" cy="4243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2000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FA7B60-4AF0-4AF0-B27D-95A55DB65C10}"/>
              </a:ext>
            </a:extLst>
          </p:cNvPr>
          <p:cNvSpPr txBox="1"/>
          <p:nvPr/>
        </p:nvSpPr>
        <p:spPr>
          <a:xfrm>
            <a:off x="249480" y="2143185"/>
            <a:ext cx="678572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1) Make an image in photoshop of a rounded box with a shadow</a:t>
            </a:r>
          </a:p>
          <a:p>
            <a:r>
              <a:rPr lang="en-US" dirty="0"/>
              <a:t>2) Cut that image into 5 separate images, one for each corner, one for the horizontal slice.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3) Use the following HTML and CSS rules, if you want a box wider than your original images or a different color, you have to go back to photoshop to extend your images.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" name="Picture 2" descr="top left corner">
            <a:extLst>
              <a:ext uri="{FF2B5EF4-FFF2-40B4-BE49-F238E27FC236}">
                <a16:creationId xmlns:a16="http://schemas.microsoft.com/office/drawing/2014/main" id="{A0A9DCD1-17C8-4003-93CF-C8632022C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915" y="3376538"/>
            <a:ext cx="1905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top right corner">
            <a:extLst>
              <a:ext uri="{FF2B5EF4-FFF2-40B4-BE49-F238E27FC236}">
                <a16:creationId xmlns:a16="http://schemas.microsoft.com/office/drawing/2014/main" id="{01FA58A4-AA70-4B5D-9ED1-9F543E59E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732" y="3358589"/>
            <a:ext cx="57150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bottom left corner">
            <a:extLst>
              <a:ext uri="{FF2B5EF4-FFF2-40B4-BE49-F238E27FC236}">
                <a16:creationId xmlns:a16="http://schemas.microsoft.com/office/drawing/2014/main" id="{57ABD614-9D19-4DBF-B55D-750FCCC31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060" y="3989652"/>
            <a:ext cx="3810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bottom and bottom right corner">
            <a:extLst>
              <a:ext uri="{FF2B5EF4-FFF2-40B4-BE49-F238E27FC236}">
                <a16:creationId xmlns:a16="http://schemas.microsoft.com/office/drawing/2014/main" id="{EB5CAD3C-7E8F-49F5-9FDE-7215C37E0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40" y="3982950"/>
            <a:ext cx="57150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background and right edge">
            <a:extLst>
              <a:ext uri="{FF2B5EF4-FFF2-40B4-BE49-F238E27FC236}">
                <a16:creationId xmlns:a16="http://schemas.microsoft.com/office/drawing/2014/main" id="{F9E32CF8-A294-4FF1-9BC2-2E5946C183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991" y="3882451"/>
            <a:ext cx="5905500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2">
            <a:extLst>
              <a:ext uri="{FF2B5EF4-FFF2-40B4-BE49-F238E27FC236}">
                <a16:creationId xmlns:a16="http://schemas.microsoft.com/office/drawing/2014/main" id="{7D032118-2B75-49DA-BA1F-546CE75239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920" y="5707780"/>
            <a:ext cx="6244552" cy="86177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rial Unicode MS"/>
              </a:rPr>
              <a:t>Blockquote.boxed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 Unicode MS"/>
              </a:rPr>
              <a:t> { max-width: 620px; background: </a:t>
            </a:r>
            <a:r>
              <a:rPr kumimoji="0" lang="en-US" altLang="en-US" sz="10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rial Unicode MS"/>
              </a:rPr>
              <a:t>url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 Unicode MS"/>
              </a:rPr>
              <a:t>(rs-right.png) right repeat-y }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rial Unicode MS"/>
              </a:rPr>
              <a:t>Blockquote.boxed:before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 Unicode MS"/>
              </a:rPr>
              <a:t> { display: block; line-height: 0; background: </a:t>
            </a:r>
            <a:r>
              <a:rPr kumimoji="0" lang="en-US" altLang="en-US" sz="10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rial Unicode MS"/>
              </a:rPr>
              <a:t>url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 Unicode MS"/>
              </a:rPr>
              <a:t>(rs-topright.png) top right no-repeat; content: </a:t>
            </a:r>
            <a:r>
              <a:rPr kumimoji="0" lang="en-US" altLang="en-US" sz="10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rial Unicode MS"/>
              </a:rPr>
              <a:t>url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 Unicode MS"/>
              </a:rPr>
              <a:t>(rs-topleft.png) }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rial Unicode MS"/>
              </a:rPr>
              <a:t>Blockquote.boxed:after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 Unicode MS"/>
              </a:rPr>
              <a:t> { display: block; line-height: 0; background: </a:t>
            </a:r>
            <a:r>
              <a:rPr kumimoji="0" lang="en-US" altLang="en-US" sz="10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rial Unicode MS"/>
              </a:rPr>
              <a:t>url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 Unicode MS"/>
              </a:rPr>
              <a:t>(rs-bottomright.png) bottom right no-repeat; content: </a:t>
            </a:r>
            <a:r>
              <a:rPr kumimoji="0" lang="en-US" altLang="en-US" sz="10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Arial Unicode MS"/>
              </a:rPr>
              <a:t>url</a:t>
            </a: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 Unicode MS"/>
              </a:rPr>
              <a:t>(rs-bottomleft.png) }</a:t>
            </a:r>
            <a:r>
              <a:rPr kumimoji="0" lang="en-US" altLang="en-US" sz="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88D3EFC-7028-4B09-BD10-7985E159BFF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17760" y="2143185"/>
            <a:ext cx="1612330" cy="854592"/>
          </a:xfrm>
          <a:prstGeom prst="rect">
            <a:avLst/>
          </a:prstGeom>
        </p:spPr>
      </p:pic>
      <p:sp>
        <p:nvSpPr>
          <p:cNvPr id="14" name="Rectangle 12">
            <a:extLst>
              <a:ext uri="{FF2B5EF4-FFF2-40B4-BE49-F238E27FC236}">
                <a16:creationId xmlns:a16="http://schemas.microsoft.com/office/drawing/2014/main" id="{E738E853-00D0-425D-8501-F8CF7FCC8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920" y="5327121"/>
            <a:ext cx="6244552" cy="24622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 Unicode MS"/>
              </a:rPr>
              <a:t>&lt;blockquote class=‘boxed’&gt;Some content&lt;/blockquote&gt;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12">
            <a:extLst>
              <a:ext uri="{FF2B5EF4-FFF2-40B4-BE49-F238E27FC236}">
                <a16:creationId xmlns:a16="http://schemas.microsoft.com/office/drawing/2014/main" id="{4DE612E9-83D1-4252-9FFC-353D52FE2D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93542" y="4703369"/>
            <a:ext cx="2582214" cy="24622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Arial Unicode MS"/>
              </a:rPr>
              <a:t>&lt;div class=‘boxed’&gt;Some content&lt;/div&gt;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12">
            <a:extLst>
              <a:ext uri="{FF2B5EF4-FFF2-40B4-BE49-F238E27FC236}">
                <a16:creationId xmlns:a16="http://schemas.microsoft.com/office/drawing/2014/main" id="{64F59F94-27B8-4C1A-94B6-E48422CD7D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26779" y="5399726"/>
            <a:ext cx="2915741" cy="116955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000" dirty="0" err="1"/>
              <a:t>div.boxed</a:t>
            </a:r>
            <a:r>
              <a:rPr lang="en-US" sz="1000" dirty="0"/>
              <a:t> {</a:t>
            </a:r>
          </a:p>
          <a:p>
            <a:r>
              <a:rPr lang="en-US" sz="1000" dirty="0"/>
              <a:t>  background-color: #91ea54; </a:t>
            </a:r>
          </a:p>
          <a:p>
            <a:r>
              <a:rPr lang="en-US" sz="1000" dirty="0"/>
              <a:t>  text-align: center;</a:t>
            </a:r>
          </a:p>
          <a:p>
            <a:r>
              <a:rPr lang="en-US" sz="1000" dirty="0"/>
              <a:t>  padding: 20px;</a:t>
            </a:r>
          </a:p>
          <a:p>
            <a:pPr lvl="0" defTabSz="914400">
              <a:defRPr/>
            </a:pPr>
            <a:r>
              <a:rPr lang="en-US" sz="1000" dirty="0"/>
              <a:t>  border-radius: 10px;</a:t>
            </a:r>
          </a:p>
          <a:p>
            <a:r>
              <a:rPr lang="en-US" sz="1000" dirty="0"/>
              <a:t>  box-shadow: 5px 7px 10px #000;</a:t>
            </a:r>
          </a:p>
          <a:p>
            <a:r>
              <a:rPr lang="en-US" sz="1000" dirty="0"/>
              <a:t>}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4A5970C-97EB-4C4A-8581-317AC028364E}"/>
              </a:ext>
            </a:extLst>
          </p:cNvPr>
          <p:cNvSpPr txBox="1"/>
          <p:nvPr/>
        </p:nvSpPr>
        <p:spPr>
          <a:xfrm>
            <a:off x="7153637" y="3072154"/>
            <a:ext cx="49138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dirty="0"/>
              <a:t>Give your content a class</a:t>
            </a:r>
          </a:p>
          <a:p>
            <a:pPr marL="342900" indent="-342900">
              <a:buAutoNum type="arabicParenR"/>
            </a:pPr>
            <a:r>
              <a:rPr lang="en-US" dirty="0"/>
              <a:t>Use CSS rules border-radius and box-shadow</a:t>
            </a:r>
          </a:p>
        </p:txBody>
      </p:sp>
    </p:spTree>
    <p:extLst>
      <p:ext uri="{BB962C8B-B14F-4D97-AF65-F5344CB8AC3E}">
        <p14:creationId xmlns:p14="http://schemas.microsoft.com/office/powerpoint/2010/main" val="8974487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320D3-B21E-425F-8015-3D8999ED4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Idea: Communicate a product to a customer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51A1B2A-4AEF-43FF-B0EA-D546E6B7A3EA}"/>
              </a:ext>
            </a:extLst>
          </p:cNvPr>
          <p:cNvSpPr txBox="1">
            <a:spLocks/>
          </p:cNvSpPr>
          <p:nvPr/>
        </p:nvSpPr>
        <p:spPr>
          <a:xfrm>
            <a:off x="8707147" y="2218791"/>
            <a:ext cx="1178510" cy="4243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 dirty="0"/>
              <a:t>2005 +</a:t>
            </a:r>
          </a:p>
          <a:p>
            <a:pPr marL="0" indent="0">
              <a:buFont typeface="Wingdings" pitchFamily="2" charset="2"/>
              <a:buNone/>
            </a:pPr>
            <a:endParaRPr lang="en-US" dirty="0"/>
          </a:p>
          <a:p>
            <a:pPr marL="0" indent="0"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4C6B59D-EA3A-42DB-8001-4EC60DD0282B}"/>
              </a:ext>
            </a:extLst>
          </p:cNvPr>
          <p:cNvSpPr txBox="1">
            <a:spLocks/>
          </p:cNvSpPr>
          <p:nvPr/>
        </p:nvSpPr>
        <p:spPr>
          <a:xfrm>
            <a:off x="2306345" y="2301011"/>
            <a:ext cx="1178510" cy="4243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2000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8989107-F753-4F87-8A50-5E5FECD09811}"/>
              </a:ext>
            </a:extLst>
          </p:cNvPr>
          <p:cNvSpPr txBox="1"/>
          <p:nvPr/>
        </p:nvSpPr>
        <p:spPr>
          <a:xfrm>
            <a:off x="249480" y="2649759"/>
            <a:ext cx="57091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1) Understand the product</a:t>
            </a:r>
          </a:p>
          <a:p>
            <a:r>
              <a:rPr lang="en-US" dirty="0"/>
              <a:t>2) Empathize with the user</a:t>
            </a:r>
          </a:p>
          <a:p>
            <a:r>
              <a:rPr lang="en-US" dirty="0"/>
              <a:t>3) Build an experience that matches and stretches the user’s experience. Do they want surprise? Information? To be convinced?</a:t>
            </a:r>
          </a:p>
          <a:p>
            <a:r>
              <a:rPr lang="en-US" dirty="0"/>
              <a:t>4) Test your design and iterate it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D2D324-5A92-4B04-8D1C-CA65A5AC9691}"/>
              </a:ext>
            </a:extLst>
          </p:cNvPr>
          <p:cNvSpPr txBox="1"/>
          <p:nvPr/>
        </p:nvSpPr>
        <p:spPr>
          <a:xfrm>
            <a:off x="6441829" y="2725365"/>
            <a:ext cx="570914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1) Understand the product</a:t>
            </a:r>
          </a:p>
          <a:p>
            <a:r>
              <a:rPr lang="en-US" dirty="0"/>
              <a:t>2) Empathize with the user</a:t>
            </a:r>
          </a:p>
          <a:p>
            <a:r>
              <a:rPr lang="en-US" dirty="0"/>
              <a:t>3) Build an experience that matches and stretches the user’s experience. Do they want surprise? Information? To be convinced?</a:t>
            </a:r>
          </a:p>
          <a:p>
            <a:r>
              <a:rPr lang="en-US" dirty="0"/>
              <a:t>4) Test your design and iterate 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03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B5505-A115-4F6E-A134-EEC614ED6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How: To remove an Item from a photo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9D38E5F-0F7C-46E5-846D-489500ED4E66}"/>
              </a:ext>
            </a:extLst>
          </p:cNvPr>
          <p:cNvSpPr txBox="1">
            <a:spLocks/>
          </p:cNvSpPr>
          <p:nvPr/>
        </p:nvSpPr>
        <p:spPr>
          <a:xfrm>
            <a:off x="8707147" y="2218791"/>
            <a:ext cx="1178510" cy="4243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/>
              <a:t>2016 +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CD3F3AC-9F7A-4D88-8971-0C31F3507C7C}"/>
              </a:ext>
            </a:extLst>
          </p:cNvPr>
          <p:cNvSpPr txBox="1">
            <a:spLocks/>
          </p:cNvSpPr>
          <p:nvPr/>
        </p:nvSpPr>
        <p:spPr>
          <a:xfrm>
            <a:off x="2499530" y="2090654"/>
            <a:ext cx="1178510" cy="4243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2000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A7FCA6-6ED8-4BB0-877F-59B5CB85DF3C}"/>
              </a:ext>
            </a:extLst>
          </p:cNvPr>
          <p:cNvSpPr txBox="1"/>
          <p:nvPr/>
        </p:nvSpPr>
        <p:spPr>
          <a:xfrm>
            <a:off x="154230" y="2505405"/>
            <a:ext cx="678572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1) Select the Clone Stamp Tool from the toolbar, pick a good sized brush and set the opacity to about 95%</a:t>
            </a:r>
          </a:p>
          <a:p>
            <a:r>
              <a:rPr lang="en-US" dirty="0"/>
              <a:t>2) Hold alt and click somewhere to take </a:t>
            </a:r>
            <a:r>
              <a:rPr lang="en-US" b="1" dirty="0"/>
              <a:t>a</a:t>
            </a:r>
            <a:r>
              <a:rPr lang="en-US" dirty="0"/>
              <a:t> good sample. ...</a:t>
            </a:r>
          </a:p>
          <a:p>
            <a:r>
              <a:rPr lang="en-US" dirty="0"/>
              <a:t>3) Release alt and carefully click and drag the mouse over the item you wish to remove. ...</a:t>
            </a:r>
          </a:p>
          <a:p>
            <a:r>
              <a:rPr lang="en-US" dirty="0"/>
              <a:t>4) Continue to repeat steps 2 and 3 until the unwanted object is completely gone.</a:t>
            </a:r>
          </a:p>
          <a:p>
            <a:endParaRPr lang="en-US" dirty="0"/>
          </a:p>
          <a:p>
            <a:r>
              <a:rPr lang="en-US" dirty="0"/>
              <a:t>--or depending on your background--</a:t>
            </a:r>
            <a:br>
              <a:rPr lang="en-US" dirty="0"/>
            </a:br>
            <a:r>
              <a:rPr lang="en-US" dirty="0"/>
              <a:t>1) use the lasso tool to cut irregular shapes out of a background</a:t>
            </a:r>
          </a:p>
          <a:p>
            <a:r>
              <a:rPr lang="en-US" dirty="0"/>
              <a:t>2) Paste those shapes successively over the shape you want to remove</a:t>
            </a:r>
          </a:p>
          <a:p>
            <a:r>
              <a:rPr lang="en-US" dirty="0"/>
              <a:t>3) </a:t>
            </a:r>
            <a:r>
              <a:rPr lang="en-US" dirty="0" err="1"/>
              <a:t>Occassionally</a:t>
            </a:r>
            <a:r>
              <a:rPr lang="en-US" dirty="0"/>
              <a:t> lasso new irregular shapes to improve results</a:t>
            </a: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8BCD6DE-35EF-4C1E-ADE8-DF39C123D224}"/>
              </a:ext>
            </a:extLst>
          </p:cNvPr>
          <p:cNvSpPr txBox="1"/>
          <p:nvPr/>
        </p:nvSpPr>
        <p:spPr>
          <a:xfrm>
            <a:off x="7254815" y="2789323"/>
            <a:ext cx="50220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n-US" dirty="0"/>
              <a:t>Use the lasso tool to select the object you want to delete.</a:t>
            </a:r>
          </a:p>
          <a:p>
            <a:pPr marL="342900" indent="-342900">
              <a:buAutoNum type="arabicParenR"/>
            </a:pPr>
            <a:r>
              <a:rPr lang="en-US" dirty="0"/>
              <a:t>Hit the del key, choose content aware and color adaptation</a:t>
            </a:r>
          </a:p>
        </p:txBody>
      </p:sp>
    </p:spTree>
    <p:extLst>
      <p:ext uri="{BB962C8B-B14F-4D97-AF65-F5344CB8AC3E}">
        <p14:creationId xmlns:p14="http://schemas.microsoft.com/office/powerpoint/2010/main" val="20178931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CE55B-B1C5-42AB-AF03-817F08DE7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IDEA: What makes a good photo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FACD645-3F35-4A18-9FFF-BBA5A53A9CDE}"/>
              </a:ext>
            </a:extLst>
          </p:cNvPr>
          <p:cNvSpPr txBox="1">
            <a:spLocks/>
          </p:cNvSpPr>
          <p:nvPr/>
        </p:nvSpPr>
        <p:spPr>
          <a:xfrm>
            <a:off x="8707147" y="2218791"/>
            <a:ext cx="1178510" cy="4243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en-US"/>
              <a:t>2016 +</a:t>
            </a:r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3A3D0B7-F293-4141-9674-97780DE137E8}"/>
              </a:ext>
            </a:extLst>
          </p:cNvPr>
          <p:cNvSpPr txBox="1">
            <a:spLocks/>
          </p:cNvSpPr>
          <p:nvPr/>
        </p:nvSpPr>
        <p:spPr>
          <a:xfrm>
            <a:off x="2499530" y="2090654"/>
            <a:ext cx="1178510" cy="4243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2000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DE048F7-444A-4AAC-A861-F83EC6570278}"/>
              </a:ext>
            </a:extLst>
          </p:cNvPr>
          <p:cNvSpPr txBox="1"/>
          <p:nvPr/>
        </p:nvSpPr>
        <p:spPr>
          <a:xfrm>
            <a:off x="154230" y="2505405"/>
            <a:ext cx="51776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1) Photo tells a story to the viewer</a:t>
            </a:r>
          </a:p>
          <a:p>
            <a:r>
              <a:rPr lang="en-US" dirty="0"/>
              <a:t>2) Eyes move from subject to subject in an intentional way</a:t>
            </a:r>
          </a:p>
          <a:p>
            <a:r>
              <a:rPr lang="en-US" dirty="0"/>
              <a:t>3) Cropped to provide focus and composition</a:t>
            </a:r>
          </a:p>
          <a:p>
            <a:r>
              <a:rPr lang="en-US" dirty="0"/>
              <a:t>4) Good contrast of colors, light, etc.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02578F-A40F-4A5A-989F-C196B47F7B83}"/>
              </a:ext>
            </a:extLst>
          </p:cNvPr>
          <p:cNvSpPr txBox="1"/>
          <p:nvPr/>
        </p:nvSpPr>
        <p:spPr>
          <a:xfrm>
            <a:off x="6707590" y="2505405"/>
            <a:ext cx="51776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1) Photo tells a story to the viewer</a:t>
            </a:r>
          </a:p>
          <a:p>
            <a:r>
              <a:rPr lang="en-US" dirty="0"/>
              <a:t>2) Eyes move from subject to subject in an intentional way</a:t>
            </a:r>
          </a:p>
          <a:p>
            <a:r>
              <a:rPr lang="en-US" dirty="0"/>
              <a:t>3) Cropped to provide focus and composition</a:t>
            </a:r>
          </a:p>
          <a:p>
            <a:r>
              <a:rPr lang="en-US" dirty="0"/>
              <a:t>4) Good contrast of colors, light, etc.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6B8C61D-4695-4380-825B-E00211F4DA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650" y="4249737"/>
            <a:ext cx="3924300" cy="24479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586C32F-E344-47E6-88AC-3F39940A38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1234" y="4106862"/>
            <a:ext cx="3171825" cy="315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3010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44C45-D645-4BBE-B9D1-7E2AE7AB9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Idea: engage and empower students</a:t>
            </a:r>
            <a:br>
              <a:rPr lang="en-US" dirty="0"/>
            </a:br>
            <a:r>
              <a:rPr lang="en-US" dirty="0"/>
              <a:t>How*: use </a:t>
            </a:r>
            <a:r>
              <a:rPr lang="en-US" dirty="0" err="1"/>
              <a:t>arduinos</a:t>
            </a:r>
            <a:r>
              <a:rPr lang="en-US" dirty="0"/>
              <a:t>** to demystify tech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F8A384-DFF1-4C49-A9C3-928BE638F8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* in 2019. In 2025, there may be a better way. **Or other microcontrollers</a:t>
            </a:r>
          </a:p>
          <a:p>
            <a:r>
              <a:rPr lang="en-US" dirty="0"/>
              <a:t>What will success with Arduinos look like @ Eastside Prep?</a:t>
            </a:r>
          </a:p>
          <a:p>
            <a:pPr lvl="1"/>
            <a:r>
              <a:rPr lang="en-US" dirty="0"/>
              <a:t>Increased Use</a:t>
            </a:r>
          </a:p>
          <a:p>
            <a:pPr lvl="2"/>
            <a:r>
              <a:rPr lang="en-US" dirty="0"/>
              <a:t>Used for personal projects</a:t>
            </a:r>
          </a:p>
          <a:p>
            <a:pPr lvl="2"/>
            <a:r>
              <a:rPr lang="en-US" dirty="0"/>
              <a:t>Used for projects in other classes</a:t>
            </a:r>
          </a:p>
          <a:p>
            <a:pPr lvl="1"/>
            <a:r>
              <a:rPr lang="en-US" dirty="0"/>
              <a:t>Integrated Integration</a:t>
            </a:r>
          </a:p>
          <a:p>
            <a:pPr lvl="2"/>
            <a:r>
              <a:rPr lang="en-US" dirty="0"/>
              <a:t>As part of an art piece</a:t>
            </a:r>
          </a:p>
          <a:p>
            <a:pPr lvl="2"/>
            <a:r>
              <a:rPr lang="en-US" dirty="0"/>
              <a:t>Science sensor</a:t>
            </a:r>
          </a:p>
          <a:p>
            <a:pPr lvl="1"/>
            <a:r>
              <a:rPr lang="en-US" dirty="0"/>
              <a:t>Increased Understanding</a:t>
            </a:r>
          </a:p>
          <a:p>
            <a:pPr lvl="2"/>
            <a:r>
              <a:rPr lang="en-US" dirty="0"/>
              <a:t>Of devices around them every day</a:t>
            </a:r>
          </a:p>
          <a:p>
            <a:pPr lvl="2"/>
            <a:r>
              <a:rPr lang="en-US" dirty="0"/>
              <a:t>Of devices that could potentially be built</a:t>
            </a:r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2643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0BB60-367C-49CD-A22A-E371486FB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the HOW: 2019 Version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9E2DBC-0216-42E0-9444-3CE28C8165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Problems to solve (Middle School)</a:t>
            </a:r>
          </a:p>
          <a:p>
            <a:pPr lvl="1"/>
            <a:r>
              <a:rPr lang="en-US" dirty="0"/>
              <a:t>Moving from block coding to text coding…</a:t>
            </a:r>
          </a:p>
          <a:p>
            <a:pPr lvl="1"/>
            <a:r>
              <a:rPr lang="en-US" dirty="0"/>
              <a:t>First Lego League students in a Mindstorms class</a:t>
            </a:r>
          </a:p>
          <a:p>
            <a:pPr lvl="1"/>
            <a:r>
              <a:rPr lang="en-US" dirty="0"/>
              <a:t>Available sensors</a:t>
            </a:r>
          </a:p>
          <a:p>
            <a:pPr lvl="1"/>
            <a:r>
              <a:rPr lang="en-US" dirty="0"/>
              <a:t>Expanding the sense of possible applications</a:t>
            </a:r>
          </a:p>
          <a:p>
            <a:r>
              <a:rPr lang="en-US" dirty="0"/>
              <a:t>Problems to solve (Upper/High School)</a:t>
            </a:r>
          </a:p>
          <a:p>
            <a:pPr lvl="1"/>
            <a:r>
              <a:rPr lang="en-US" dirty="0"/>
              <a:t>Understanding electronics</a:t>
            </a:r>
          </a:p>
          <a:p>
            <a:pPr lvl="1"/>
            <a:r>
              <a:rPr lang="en-US" dirty="0"/>
              <a:t>Quality of projects being produced</a:t>
            </a:r>
          </a:p>
          <a:p>
            <a:pPr lvl="1"/>
            <a:r>
              <a:rPr lang="en-US" dirty="0"/>
              <a:t>Expanding the sense of possible applications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4CE3E1-AD5E-4EB0-98A7-5A814C39E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000" y="484632"/>
            <a:ext cx="2857500" cy="2895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B1D0EE-685E-4636-A558-56D2DF6D7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5133" y="3162300"/>
            <a:ext cx="3615241" cy="347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71438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B1E0A-8F9C-4DD8-A887-27225ECEF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3104" y="201575"/>
            <a:ext cx="5078569" cy="1609344"/>
          </a:xfrm>
        </p:spPr>
        <p:txBody>
          <a:bodyPr/>
          <a:lstStyle/>
          <a:p>
            <a:r>
              <a:rPr lang="en-US" dirty="0"/>
              <a:t>MS BOTZ class - </a:t>
            </a:r>
            <a:r>
              <a:rPr lang="en-US" dirty="0" err="1"/>
              <a:t>mBot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64C9C-8B24-4DF2-A6BA-404AA16C2C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3104" y="2121408"/>
            <a:ext cx="4417454" cy="4050792"/>
          </a:xfrm>
        </p:spPr>
        <p:txBody>
          <a:bodyPr/>
          <a:lstStyle/>
          <a:p>
            <a:r>
              <a:rPr lang="en-US" dirty="0"/>
              <a:t>Arduino platform. </a:t>
            </a:r>
            <a:r>
              <a:rPr lang="en-US" dirty="0" err="1"/>
              <a:t>mBot</a:t>
            </a:r>
            <a:r>
              <a:rPr lang="en-US" dirty="0"/>
              <a:t> software has blocks =&gt; text capability</a:t>
            </a:r>
          </a:p>
          <a:p>
            <a:r>
              <a:rPr lang="en-US" dirty="0"/>
              <a:t>Many of the same Lego challenges can be done</a:t>
            </a:r>
          </a:p>
          <a:p>
            <a:r>
              <a:rPr lang="en-US" dirty="0"/>
              <a:t>Based on iteration and challenges</a:t>
            </a:r>
          </a:p>
          <a:p>
            <a:endParaRPr lang="en-US" dirty="0"/>
          </a:p>
        </p:txBody>
      </p:sp>
      <p:pic>
        <p:nvPicPr>
          <p:cNvPr id="4" name="balloon battle winter3">
            <a:hlinkClick r:id="" action="ppaction://media"/>
            <a:extLst>
              <a:ext uri="{FF2B5EF4-FFF2-40B4-BE49-F238E27FC236}">
                <a16:creationId xmlns:a16="http://schemas.microsoft.com/office/drawing/2014/main" id="{C563B94C-6EDC-4484-8789-3B4A5CE3AF99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59146.3333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84516" y="605305"/>
            <a:ext cx="3437188" cy="6110557"/>
          </a:xfrm>
          <a:prstGeom prst="rect">
            <a:avLst/>
          </a:prstGeom>
        </p:spPr>
      </p:pic>
      <p:pic>
        <p:nvPicPr>
          <p:cNvPr id="5" name="RGB LED light-up unicorn horn video">
            <a:hlinkClick r:id="" action="ppaction://media"/>
            <a:extLst>
              <a:ext uri="{FF2B5EF4-FFF2-40B4-BE49-F238E27FC236}">
                <a16:creationId xmlns:a16="http://schemas.microsoft.com/office/drawing/2014/main" id="{5FF81028-87CF-413D-8CD0-464FF222DECC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6441" y="605307"/>
            <a:ext cx="3437188" cy="611055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599FB77-EA40-4624-A3E4-27C9EB9854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83630" y="4700586"/>
            <a:ext cx="1974314" cy="2015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84B94D-A635-4CEA-A18C-CA955C6A5FC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57658" y="4915636"/>
            <a:ext cx="1676400" cy="18002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2C6ED9-69DC-4982-B7B2-4FB6846CA2C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09627" y="5496661"/>
            <a:ext cx="2228850" cy="12192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2A61D49-8BC2-40E5-819E-E9C2D6D084D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24587" y="4038600"/>
            <a:ext cx="2228850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788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753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0BAE1-9BDE-459C-87B5-F4FBCE1EB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mBlock</a:t>
            </a:r>
            <a:r>
              <a:rPr lang="en-US" dirty="0"/>
              <a:t> Environment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05720A7-2728-42D8-A8C1-8616BC087E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912" y="2694641"/>
            <a:ext cx="6360620" cy="40513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F74C451-CC3E-4F8B-9BF6-2B186E28B187}"/>
              </a:ext>
            </a:extLst>
          </p:cNvPr>
          <p:cNvSpPr txBox="1">
            <a:spLocks/>
          </p:cNvSpPr>
          <p:nvPr/>
        </p:nvSpPr>
        <p:spPr>
          <a:xfrm>
            <a:off x="6778580" y="2589341"/>
            <a:ext cx="4417454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Blocks =&gt; text capability</a:t>
            </a:r>
          </a:p>
          <a:p>
            <a:r>
              <a:rPr lang="en-US" dirty="0"/>
              <a:t>Nice environment for loading in their sensors</a:t>
            </a:r>
          </a:p>
          <a:p>
            <a:r>
              <a:rPr lang="en-US" dirty="0"/>
              <a:t>Very Scratch-like with ability to move right into Arduino C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8516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A6ABD-350D-4F53-A204-483BCA107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8046" y="484632"/>
            <a:ext cx="8600201" cy="1609344"/>
          </a:xfrm>
        </p:spPr>
        <p:txBody>
          <a:bodyPr/>
          <a:lstStyle/>
          <a:p>
            <a:r>
              <a:rPr lang="en-US" dirty="0"/>
              <a:t>Upper/High School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F1A52C-A5E8-4D85-B4AF-36FD3A3EA2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9776" y="2121408"/>
            <a:ext cx="6741061" cy="2120034"/>
          </a:xfrm>
        </p:spPr>
        <p:txBody>
          <a:bodyPr/>
          <a:lstStyle/>
          <a:p>
            <a:r>
              <a:rPr lang="en-US" dirty="0"/>
              <a:t>Looking to broaden the scope from the middle school course</a:t>
            </a:r>
          </a:p>
          <a:p>
            <a:r>
              <a:rPr lang="en-US" dirty="0"/>
              <a:t>Focus on modularity and abstraction</a:t>
            </a:r>
          </a:p>
          <a:p>
            <a:r>
              <a:rPr lang="en-US" dirty="0"/>
              <a:t>Included other makerspace tools as well</a:t>
            </a:r>
          </a:p>
        </p:txBody>
      </p:sp>
      <p:pic>
        <p:nvPicPr>
          <p:cNvPr id="1026" name="A72B54FB-464C-491F-ABB4-943BCBD3BDC8" descr="Image">
            <a:extLst>
              <a:ext uri="{FF2B5EF4-FFF2-40B4-BE49-F238E27FC236}">
                <a16:creationId xmlns:a16="http://schemas.microsoft.com/office/drawing/2014/main" id="{1F1306FB-D336-4D66-ABC3-5D734220A6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40" t="2654"/>
          <a:stretch/>
        </p:blipFill>
        <p:spPr bwMode="auto">
          <a:xfrm>
            <a:off x="9292359" y="4274696"/>
            <a:ext cx="2786090" cy="2560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676B299C-C518-44D6-9576-B70B4E5CF8E0" descr="Image">
            <a:extLst>
              <a:ext uri="{FF2B5EF4-FFF2-40B4-BE49-F238E27FC236}">
                <a16:creationId xmlns:a16="http://schemas.microsoft.com/office/drawing/2014/main" id="{F68B5CD7-7586-450D-9BC3-523B4C0FDA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9992" y="4286212"/>
            <a:ext cx="3359475" cy="2570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D42CEFA3-D24B-427A-A673-3CA0E6498B67" descr="Image">
            <a:extLst>
              <a:ext uri="{FF2B5EF4-FFF2-40B4-BE49-F238E27FC236}">
                <a16:creationId xmlns:a16="http://schemas.microsoft.com/office/drawing/2014/main" id="{DB606F13-E9E3-4A72-91AA-728F3CF5CA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72" t="-1327" r="19329" b="1327"/>
          <a:stretch/>
        </p:blipFill>
        <p:spPr bwMode="auto">
          <a:xfrm>
            <a:off x="0" y="757232"/>
            <a:ext cx="2374004" cy="31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C45C16B5-57CC-4C13-9C80-6B90E3D8E4AD" descr="Image">
            <a:extLst>
              <a:ext uri="{FF2B5EF4-FFF2-40B4-BE49-F238E27FC236}">
                <a16:creationId xmlns:a16="http://schemas.microsoft.com/office/drawing/2014/main" id="{6EA9B080-11CD-4D05-94BB-71757C444C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6" t="13037" r="4574" b="10300"/>
          <a:stretch/>
        </p:blipFill>
        <p:spPr bwMode="auto">
          <a:xfrm>
            <a:off x="9330997" y="730624"/>
            <a:ext cx="2797300" cy="3307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52A8C671-23B1-4547-95CC-C0EB3B680CEE" descr="Image">
            <a:extLst>
              <a:ext uri="{FF2B5EF4-FFF2-40B4-BE49-F238E27FC236}">
                <a16:creationId xmlns:a16="http://schemas.microsoft.com/office/drawing/2014/main" id="{F3878735-45ED-4D50-8E3B-3BC2605DEC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0" t="7259" r="2964" b="23935"/>
          <a:stretch/>
        </p:blipFill>
        <p:spPr bwMode="auto">
          <a:xfrm>
            <a:off x="0" y="4287445"/>
            <a:ext cx="4086896" cy="2570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54982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6F15E-D06D-4BE1-B147-2EC616DB8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 programs and devices are…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230C7B3-6688-46F0-B604-E690160640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731826"/>
              </p:ext>
            </p:extLst>
          </p:nvPr>
        </p:nvGraphicFramePr>
        <p:xfrm>
          <a:off x="1069975" y="2120900"/>
          <a:ext cx="10058400" cy="40513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671CD54-1C8F-4E30-84BB-D0DCB7BCC617}"/>
              </a:ext>
            </a:extLst>
          </p:cNvPr>
          <p:cNvSpPr txBox="1"/>
          <p:nvPr/>
        </p:nvSpPr>
        <p:spPr>
          <a:xfrm>
            <a:off x="4778062" y="5220237"/>
            <a:ext cx="31295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** If there is any way to avoid keeping state, avoid it</a:t>
            </a:r>
          </a:p>
        </p:txBody>
      </p:sp>
    </p:spTree>
    <p:extLst>
      <p:ext uri="{BB962C8B-B14F-4D97-AF65-F5344CB8AC3E}">
        <p14:creationId xmlns:p14="http://schemas.microsoft.com/office/powerpoint/2010/main" val="25320764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6F15E-D06D-4BE1-B147-2EC616DB8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INPUTS ARE… Sensors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7056988-F59D-4159-AE4D-C18781F519B9}"/>
              </a:ext>
            </a:extLst>
          </p:cNvPr>
          <p:cNvGrpSpPr/>
          <p:nvPr/>
        </p:nvGrpSpPr>
        <p:grpSpPr>
          <a:xfrm>
            <a:off x="9795980" y="88530"/>
            <a:ext cx="2242021" cy="2242021"/>
            <a:chOff x="1691" y="904639"/>
            <a:chExt cx="2242021" cy="2242021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52E5BD7F-0618-4369-94EF-6551B6B027D0}"/>
                </a:ext>
              </a:extLst>
            </p:cNvPr>
            <p:cNvSpPr/>
            <p:nvPr/>
          </p:nvSpPr>
          <p:spPr>
            <a:xfrm>
              <a:off x="1691" y="904639"/>
              <a:ext cx="2242021" cy="2242021"/>
            </a:xfrm>
            <a:prstGeom prst="ellipse">
              <a:avLst/>
            </a:pr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Oval 4">
              <a:extLst>
                <a:ext uri="{FF2B5EF4-FFF2-40B4-BE49-F238E27FC236}">
                  <a16:creationId xmlns:a16="http://schemas.microsoft.com/office/drawing/2014/main" id="{76503D21-D3EF-4D43-B5F9-1A0606C6AAD1}"/>
                </a:ext>
              </a:extLst>
            </p:cNvPr>
            <p:cNvSpPr txBox="1"/>
            <p:nvPr/>
          </p:nvSpPr>
          <p:spPr>
            <a:xfrm>
              <a:off x="330027" y="1232975"/>
              <a:ext cx="1585349" cy="158534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130" tIns="24130" rIns="24130" bIns="2413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900" kern="1200" dirty="0"/>
                <a:t>INPUT</a:t>
              </a: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A9BF5E-643C-4B8D-BBFF-F5D7D5933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61743"/>
            <a:ext cx="10058400" cy="3328950"/>
          </a:xfrm>
        </p:spPr>
        <p:txBody>
          <a:bodyPr numCol="3">
            <a:normAutofit fontScale="92500" lnSpcReduction="20000"/>
          </a:bodyPr>
          <a:lstStyle/>
          <a:p>
            <a:r>
              <a:rPr lang="en-US" sz="3200" dirty="0"/>
              <a:t>Buttons</a:t>
            </a:r>
          </a:p>
          <a:p>
            <a:r>
              <a:rPr lang="en-US" sz="3200" dirty="0"/>
              <a:t>Light</a:t>
            </a:r>
          </a:p>
          <a:p>
            <a:r>
              <a:rPr lang="en-US" sz="3200" dirty="0"/>
              <a:t>Sound</a:t>
            </a:r>
          </a:p>
          <a:p>
            <a:r>
              <a:rPr lang="en-US" sz="3200" dirty="0"/>
              <a:t>Temp</a:t>
            </a:r>
          </a:p>
          <a:p>
            <a:r>
              <a:rPr lang="en-US" sz="3200" dirty="0" err="1"/>
              <a:t>Humitity</a:t>
            </a:r>
            <a:endParaRPr lang="en-US" sz="3200" dirty="0"/>
          </a:p>
          <a:p>
            <a:r>
              <a:rPr lang="en-US" sz="3200" dirty="0"/>
              <a:t>Lightening</a:t>
            </a:r>
          </a:p>
          <a:p>
            <a:r>
              <a:rPr lang="en-US" sz="3200" dirty="0"/>
              <a:t>Magnetic</a:t>
            </a:r>
          </a:p>
          <a:p>
            <a:r>
              <a:rPr lang="en-US" sz="3200" dirty="0"/>
              <a:t>Compass</a:t>
            </a:r>
          </a:p>
          <a:p>
            <a:r>
              <a:rPr lang="en-US" sz="3200" dirty="0"/>
              <a:t>GPS</a:t>
            </a:r>
          </a:p>
          <a:p>
            <a:r>
              <a:rPr lang="en-US" sz="3200" dirty="0"/>
              <a:t>pH</a:t>
            </a:r>
          </a:p>
          <a:p>
            <a:r>
              <a:rPr lang="en-US" sz="3200" dirty="0"/>
              <a:t>IR (Remote)</a:t>
            </a:r>
          </a:p>
          <a:p>
            <a:r>
              <a:rPr lang="en-US" sz="3200" dirty="0" err="1"/>
              <a:t>Blutooth</a:t>
            </a:r>
            <a:endParaRPr lang="en-US" sz="3200" dirty="0"/>
          </a:p>
          <a:p>
            <a:r>
              <a:rPr lang="en-US" sz="3200" dirty="0"/>
              <a:t>Dials (pots.)</a:t>
            </a:r>
          </a:p>
          <a:p>
            <a:r>
              <a:rPr lang="en-US" sz="3200" dirty="0"/>
              <a:t>Bend sensor</a:t>
            </a:r>
          </a:p>
          <a:p>
            <a:r>
              <a:rPr lang="en-US" sz="3200" dirty="0"/>
              <a:t>RFID</a:t>
            </a:r>
          </a:p>
          <a:p>
            <a:r>
              <a:rPr lang="en-US" sz="3200" dirty="0"/>
              <a:t>Finger Print</a:t>
            </a:r>
          </a:p>
          <a:p>
            <a:r>
              <a:rPr lang="en-US" sz="3200" dirty="0"/>
              <a:t>Camera</a:t>
            </a:r>
          </a:p>
          <a:p>
            <a:r>
              <a:rPr lang="en-US" sz="3200" dirty="0"/>
              <a:t>Keyboard</a:t>
            </a:r>
          </a:p>
          <a:p>
            <a:r>
              <a:rPr lang="en-US" sz="3200" dirty="0"/>
              <a:t>Mouse</a:t>
            </a:r>
          </a:p>
          <a:p>
            <a:r>
              <a:rPr lang="en-US" sz="3200" dirty="0"/>
              <a:t>Etc.</a:t>
            </a:r>
          </a:p>
          <a:p>
            <a:r>
              <a:rPr lang="en-US" sz="3200" dirty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11981568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6F15E-D06D-4BE1-B147-2EC616DB8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Processing is… logic and math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71CD54-1C8F-4E30-84BB-D0DCB7BCC617}"/>
              </a:ext>
            </a:extLst>
          </p:cNvPr>
          <p:cNvSpPr txBox="1"/>
          <p:nvPr/>
        </p:nvSpPr>
        <p:spPr>
          <a:xfrm>
            <a:off x="9204101" y="2398317"/>
            <a:ext cx="31295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** If there is any way to avoid keeping state, avoid it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343763C-EE17-4731-A543-ABBE5B6B5339}"/>
              </a:ext>
            </a:extLst>
          </p:cNvPr>
          <p:cNvGrpSpPr/>
          <p:nvPr/>
        </p:nvGrpSpPr>
        <p:grpSpPr>
          <a:xfrm>
            <a:off x="9740172" y="62772"/>
            <a:ext cx="2242021" cy="2242021"/>
            <a:chOff x="3908189" y="904639"/>
            <a:chExt cx="2242021" cy="2242021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9F6D00F-A6C2-4DA6-8B51-575B6A66BCE9}"/>
                </a:ext>
              </a:extLst>
            </p:cNvPr>
            <p:cNvSpPr/>
            <p:nvPr/>
          </p:nvSpPr>
          <p:spPr>
            <a:xfrm>
              <a:off x="3908189" y="904639"/>
              <a:ext cx="2242021" cy="2242021"/>
            </a:xfrm>
            <a:prstGeom prst="ellipse">
              <a:avLst/>
            </a:prstGeom>
            <a:solidFill>
              <a:schemeClr val="tx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Oval 4">
              <a:extLst>
                <a:ext uri="{FF2B5EF4-FFF2-40B4-BE49-F238E27FC236}">
                  <a16:creationId xmlns:a16="http://schemas.microsoft.com/office/drawing/2014/main" id="{03A57CD0-2D3E-489A-970B-BED80B0C1F1E}"/>
                </a:ext>
              </a:extLst>
            </p:cNvPr>
            <p:cNvSpPr txBox="1"/>
            <p:nvPr/>
          </p:nvSpPr>
          <p:spPr>
            <a:xfrm>
              <a:off x="4236525" y="1232975"/>
              <a:ext cx="1585349" cy="158534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130" tIns="24130" rIns="24130" bIns="24130" numCol="1" spcCol="1270" anchor="ctr" anchorCtr="0">
              <a:noAutofit/>
            </a:bodyPr>
            <a:lstStyle/>
            <a:p>
              <a:pPr marL="0" lvl="0" indent="0" algn="l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900" kern="1200" dirty="0"/>
                <a:t>PROCESSING</a:t>
              </a:r>
            </a:p>
            <a:p>
              <a:pPr marL="114300" lvl="1" indent="-114300" algn="l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500" kern="1200" dirty="0"/>
                <a:t>+ STATE / CONTEXT **</a:t>
              </a: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FAF913-1C1E-4678-9257-517AD82CA6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21407"/>
            <a:ext cx="8095617" cy="4026107"/>
          </a:xfrm>
        </p:spPr>
        <p:txBody>
          <a:bodyPr/>
          <a:lstStyle/>
          <a:p>
            <a:r>
              <a:rPr lang="en-US" dirty="0"/>
              <a:t>Taking Sensor Data and Making it more meaningful (Abstract)</a:t>
            </a:r>
          </a:p>
          <a:p>
            <a:r>
              <a:rPr lang="en-US" dirty="0"/>
              <a:t>Electrical signals =&gt; intent</a:t>
            </a:r>
          </a:p>
          <a:p>
            <a:r>
              <a:rPr lang="en-US" dirty="0"/>
              <a:t>If you are tracking state, that is another input</a:t>
            </a:r>
          </a:p>
          <a:p>
            <a:endParaRPr lang="en-US" dirty="0"/>
          </a:p>
          <a:p>
            <a:r>
              <a:rPr lang="en-US" dirty="0"/>
              <a:t>Build a flow chart, track each decision</a:t>
            </a:r>
          </a:p>
          <a:p>
            <a:r>
              <a:rPr lang="en-US" dirty="0"/>
              <a:t>Turn the flow chart into blocks or code</a:t>
            </a:r>
          </a:p>
          <a:p>
            <a:endParaRPr lang="en-US" dirty="0"/>
          </a:p>
          <a:p>
            <a:r>
              <a:rPr lang="en-US" dirty="0"/>
              <a:t>0</a:t>
            </a:r>
            <a:r>
              <a:rPr lang="en-US" baseline="30000" dirty="0"/>
              <a:t>th</a:t>
            </a:r>
            <a:r>
              <a:rPr lang="en-US" dirty="0"/>
              <a:t> rule of programming: The first 80% of the project takes 80% of the time. The last 20% takes the other 80% of the time.</a:t>
            </a:r>
          </a:p>
        </p:txBody>
      </p:sp>
    </p:spTree>
    <p:extLst>
      <p:ext uri="{BB962C8B-B14F-4D97-AF65-F5344CB8AC3E}">
        <p14:creationId xmlns:p14="http://schemas.microsoft.com/office/powerpoint/2010/main" val="3968596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6F15E-D06D-4BE1-B147-2EC616DB8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7713544" cy="1609344"/>
          </a:xfrm>
        </p:spPr>
        <p:txBody>
          <a:bodyPr/>
          <a:lstStyle/>
          <a:p>
            <a:r>
              <a:rPr lang="en-US" dirty="0"/>
              <a:t>Outputs are what your device “Does”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8E32CCC-319C-4A54-894F-FEFDEEE921D1}"/>
              </a:ext>
            </a:extLst>
          </p:cNvPr>
          <p:cNvGrpSpPr/>
          <p:nvPr/>
        </p:nvGrpSpPr>
        <p:grpSpPr>
          <a:xfrm>
            <a:off x="9911891" y="0"/>
            <a:ext cx="2242021" cy="2242021"/>
            <a:chOff x="7814687" y="904639"/>
            <a:chExt cx="2242021" cy="2242021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E4D303A-CCA7-429B-BCD6-5258F4832F87}"/>
                </a:ext>
              </a:extLst>
            </p:cNvPr>
            <p:cNvSpPr/>
            <p:nvPr/>
          </p:nvSpPr>
          <p:spPr>
            <a:xfrm>
              <a:off x="7814687" y="904639"/>
              <a:ext cx="2242021" cy="2242021"/>
            </a:xfrm>
            <a:prstGeom prst="ellipse">
              <a:avLst/>
            </a:prstGeom>
            <a:solidFill>
              <a:schemeClr val="accent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Oval 4">
              <a:extLst>
                <a:ext uri="{FF2B5EF4-FFF2-40B4-BE49-F238E27FC236}">
                  <a16:creationId xmlns:a16="http://schemas.microsoft.com/office/drawing/2014/main" id="{803BD179-7197-44A8-BECE-65CF281F3ADD}"/>
                </a:ext>
              </a:extLst>
            </p:cNvPr>
            <p:cNvSpPr txBox="1"/>
            <p:nvPr/>
          </p:nvSpPr>
          <p:spPr>
            <a:xfrm>
              <a:off x="8143023" y="1232975"/>
              <a:ext cx="1585349" cy="158534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130" tIns="24130" rIns="24130" bIns="24130" numCol="1" spcCol="1270" anchor="ctr" anchorCtr="0">
              <a:noAutofit/>
            </a:bodyPr>
            <a:lstStyle/>
            <a:p>
              <a:pPr marL="0" lvl="0" indent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900" kern="1200" dirty="0"/>
                <a:t>OUTPUT</a:t>
              </a: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98BB08-35FF-4C06-8C42-0B5980DE36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21408"/>
            <a:ext cx="10058400" cy="3575347"/>
          </a:xfrm>
        </p:spPr>
        <p:txBody>
          <a:bodyPr numCol="3">
            <a:normAutofit/>
          </a:bodyPr>
          <a:lstStyle/>
          <a:p>
            <a:r>
              <a:rPr lang="en-US" sz="2800" dirty="0"/>
              <a:t>Lights</a:t>
            </a:r>
          </a:p>
          <a:p>
            <a:r>
              <a:rPr lang="en-US" sz="2800" dirty="0"/>
              <a:t>Sound</a:t>
            </a:r>
          </a:p>
          <a:p>
            <a:r>
              <a:rPr lang="en-US" sz="2800" dirty="0"/>
              <a:t>Motors</a:t>
            </a:r>
          </a:p>
          <a:p>
            <a:r>
              <a:rPr lang="en-US" sz="2800" dirty="0"/>
              <a:t>Servos</a:t>
            </a:r>
          </a:p>
          <a:p>
            <a:r>
              <a:rPr lang="en-US" sz="2800" dirty="0"/>
              <a:t>Screens</a:t>
            </a:r>
          </a:p>
          <a:p>
            <a:r>
              <a:rPr lang="en-US" sz="2800" dirty="0"/>
              <a:t>Relays</a:t>
            </a:r>
          </a:p>
          <a:p>
            <a:r>
              <a:rPr lang="en-US" sz="2800" dirty="0"/>
              <a:t>Pumps</a:t>
            </a:r>
          </a:p>
          <a:p>
            <a:r>
              <a:rPr lang="en-US" sz="2800" dirty="0"/>
              <a:t>Heating</a:t>
            </a:r>
          </a:p>
          <a:p>
            <a:r>
              <a:rPr lang="en-US" sz="2800" dirty="0"/>
              <a:t>Cooling</a:t>
            </a:r>
          </a:p>
          <a:p>
            <a:r>
              <a:rPr lang="en-US" sz="2800" dirty="0"/>
              <a:t>Communication</a:t>
            </a:r>
          </a:p>
          <a:p>
            <a:r>
              <a:rPr lang="en-US" sz="2800" dirty="0"/>
              <a:t>Printing</a:t>
            </a:r>
          </a:p>
          <a:p>
            <a:r>
              <a:rPr lang="en-US" sz="2800" dirty="0"/>
              <a:t>3D Printing</a:t>
            </a:r>
          </a:p>
          <a:p>
            <a:r>
              <a:rPr lang="en-US" sz="2800" dirty="0"/>
              <a:t>Laser Cutting</a:t>
            </a:r>
          </a:p>
          <a:p>
            <a:r>
              <a:rPr lang="en-US" sz="2800" dirty="0"/>
              <a:t>CNC</a:t>
            </a:r>
          </a:p>
          <a:p>
            <a:r>
              <a:rPr lang="en-US" sz="2800" dirty="0"/>
              <a:t>Tweeting</a:t>
            </a:r>
          </a:p>
          <a:p>
            <a:r>
              <a:rPr lang="en-US" sz="2800" dirty="0"/>
              <a:t>Emailing</a:t>
            </a:r>
          </a:p>
          <a:p>
            <a:r>
              <a:rPr lang="en-US" sz="2800" dirty="0"/>
              <a:t>Etc.</a:t>
            </a:r>
          </a:p>
          <a:p>
            <a:r>
              <a:rPr lang="en-US" sz="2800" dirty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31406116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27F4B-3A40-4E79-870C-46C6BEE33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Simple Coffee Machine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A6FBD0-6690-4FED-9E80-6158639370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en-US" dirty="0"/>
              <a:t>Inputs</a:t>
            </a:r>
          </a:p>
          <a:p>
            <a:pPr lvl="1"/>
            <a:r>
              <a:rPr lang="en-US" dirty="0"/>
              <a:t>On button</a:t>
            </a:r>
          </a:p>
          <a:p>
            <a:pPr lvl="1"/>
            <a:r>
              <a:rPr lang="en-US" dirty="0"/>
              <a:t>Thermometer</a:t>
            </a:r>
          </a:p>
          <a:p>
            <a:r>
              <a:rPr lang="en-US" dirty="0"/>
              <a:t>State</a:t>
            </a:r>
          </a:p>
          <a:p>
            <a:pPr lvl="1"/>
            <a:r>
              <a:rPr lang="en-US" dirty="0"/>
              <a:t>Auto-off timer count</a:t>
            </a:r>
          </a:p>
          <a:p>
            <a:r>
              <a:rPr lang="en-US" dirty="0"/>
              <a:t>Processing</a:t>
            </a:r>
          </a:p>
          <a:p>
            <a:pPr lvl="1"/>
            <a:r>
              <a:rPr lang="en-US" dirty="0"/>
              <a:t>If temperature is higher than boiling</a:t>
            </a:r>
          </a:p>
          <a:p>
            <a:pPr lvl="2"/>
            <a:r>
              <a:rPr lang="en-US" dirty="0"/>
              <a:t>And auto-off timer is below 2 hours</a:t>
            </a:r>
          </a:p>
          <a:p>
            <a:pPr lvl="3"/>
            <a:r>
              <a:rPr lang="en-US" dirty="0"/>
              <a:t>Turn off heater</a:t>
            </a:r>
          </a:p>
          <a:p>
            <a:pPr lvl="1"/>
            <a:r>
              <a:rPr lang="en-US" dirty="0"/>
              <a:t>Else</a:t>
            </a:r>
          </a:p>
          <a:p>
            <a:pPr lvl="2"/>
            <a:r>
              <a:rPr lang="en-US" dirty="0"/>
              <a:t>Keep heater on and check again</a:t>
            </a:r>
          </a:p>
          <a:p>
            <a:r>
              <a:rPr lang="en-US" dirty="0"/>
              <a:t>Output</a:t>
            </a:r>
          </a:p>
          <a:p>
            <a:pPr lvl="1"/>
            <a:r>
              <a:rPr lang="en-US" dirty="0"/>
              <a:t>Electricity to heating coil</a:t>
            </a:r>
          </a:p>
          <a:p>
            <a:endParaRPr lang="en-US" dirty="0"/>
          </a:p>
          <a:p>
            <a:r>
              <a:rPr lang="en-US" dirty="0"/>
              <a:t>* Adding a variable auto-off time</a:t>
            </a:r>
          </a:p>
          <a:p>
            <a:pPr lvl="1"/>
            <a:r>
              <a:rPr lang="en-US" dirty="0"/>
              <a:t>Adds an input (value of auto off button)</a:t>
            </a:r>
          </a:p>
          <a:p>
            <a:pPr lvl="1"/>
            <a:r>
              <a:rPr lang="en-US" dirty="0"/>
              <a:t>Adds complexity to the Processing</a:t>
            </a:r>
          </a:p>
          <a:p>
            <a:pPr lvl="1"/>
            <a:r>
              <a:rPr lang="en-US" dirty="0"/>
              <a:t>Output is the same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GOAL: Demystification!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606353-F54E-43A1-AF91-F8129F5B5E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86912" y="52387"/>
            <a:ext cx="2886075" cy="313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6516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CFFB95F-D901-4937-8084-8A7BAA84FA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4B2B1C-E0FF-474E-A74D-9E9970C77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9777" y="639763"/>
            <a:ext cx="3046073" cy="5177377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8000" dirty="0"/>
              <a:t>TOOLS</a:t>
            </a:r>
          </a:p>
        </p:txBody>
      </p:sp>
      <p:grpSp>
        <p:nvGrpSpPr>
          <p:cNvPr id="15" name="Group 11">
            <a:extLst>
              <a:ext uri="{FF2B5EF4-FFF2-40B4-BE49-F238E27FC236}">
                <a16:creationId xmlns:a16="http://schemas.microsoft.com/office/drawing/2014/main" id="{60F473BD-3FD3-4548-A8F5-11D3C9CB8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6" name="Oval 12">
              <a:extLst>
                <a:ext uri="{FF2B5EF4-FFF2-40B4-BE49-F238E27FC236}">
                  <a16:creationId xmlns:a16="http://schemas.microsoft.com/office/drawing/2014/main" id="{691E02ED-3E2E-4396-B6DE-5F93F2F11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8F088F5-B4E7-43B9-88F4-8667026E4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333AAB4-85C7-40FA-9FA8-FD8EAB71E9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1585656"/>
              </p:ext>
            </p:extLst>
          </p:nvPr>
        </p:nvGraphicFramePr>
        <p:xfrm>
          <a:off x="622300" y="639763"/>
          <a:ext cx="6572250" cy="558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5226886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0112E9-EB90-49E9-9A32-CB1CE5CF0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153964" cy="1609344"/>
          </a:xfrm>
        </p:spPr>
        <p:txBody>
          <a:bodyPr/>
          <a:lstStyle/>
          <a:p>
            <a:r>
              <a:rPr lang="en-US" dirty="0" err="1"/>
              <a:t>TinkerCAD</a:t>
            </a:r>
            <a:r>
              <a:rPr lang="en-US" dirty="0"/>
              <a:t> Circuits (AND IT SIMULATES!)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017CD61-D931-4445-8CDA-125720931C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48371" y="2120900"/>
            <a:ext cx="9701608" cy="405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3821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36A56-6DA6-49D3-B629-E2436CBDE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SERIAL MONITOR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E323EE-F4E8-435B-8FE0-0E4B35291D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Voltage Divider circuit is required for many sensors.</a:t>
            </a:r>
          </a:p>
          <a:p>
            <a:r>
              <a:rPr lang="en-US" dirty="0"/>
              <a:t>Do it on </a:t>
            </a:r>
            <a:r>
              <a:rPr lang="en-US" dirty="0" err="1"/>
              <a:t>TinkerCAD</a:t>
            </a:r>
            <a:r>
              <a:rPr lang="en-US" dirty="0"/>
              <a:t>, then in real life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416198-934C-4B91-8DBC-3936C870F1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209"/>
          <a:stretch/>
        </p:blipFill>
        <p:spPr>
          <a:xfrm>
            <a:off x="4450974" y="2958353"/>
            <a:ext cx="7615519" cy="3899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7174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DC3BA-A8E0-4C39-900D-0711E27EB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Don’t need the math yet – just build and monitor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05E096-E0DD-40F7-9FEE-5DC588B51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21408"/>
            <a:ext cx="10058400" cy="1276216"/>
          </a:xfrm>
        </p:spPr>
        <p:txBody>
          <a:bodyPr/>
          <a:lstStyle/>
          <a:p>
            <a:r>
              <a:rPr lang="en-US" dirty="0"/>
              <a:t>Do it in the simulator to get close</a:t>
            </a:r>
          </a:p>
          <a:p>
            <a:r>
              <a:rPr lang="en-US" dirty="0"/>
              <a:t>Do it with real components and monitor using </a:t>
            </a:r>
            <a:r>
              <a:rPr lang="en-US" dirty="0" err="1"/>
              <a:t>Serial.println</a:t>
            </a:r>
            <a:r>
              <a:rPr lang="en-US" dirty="0"/>
              <a:t>(</a:t>
            </a:r>
            <a:r>
              <a:rPr lang="en-US" dirty="0" err="1"/>
              <a:t>val</a:t>
            </a:r>
            <a:r>
              <a:rPr lang="en-US" dirty="0"/>
              <a:t>);</a:t>
            </a:r>
          </a:p>
          <a:p>
            <a:pPr lvl="1"/>
            <a:r>
              <a:rPr lang="en-US" dirty="0"/>
              <a:t>All you need to do is get clear signals above the noise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C57380-859D-44F9-8B7D-2156A62E7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54339"/>
            <a:ext cx="12192000" cy="3245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3030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9CC24-ECFF-4093-89FA-B99BB1A37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Bootcamps: Get the skills fast in the first week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B35F79-E85F-4A72-9226-BA3648EBDA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Laser Cutting</a:t>
            </a:r>
          </a:p>
          <a:p>
            <a:r>
              <a:rPr lang="en-US" dirty="0"/>
              <a:t>Soldering</a:t>
            </a:r>
          </a:p>
          <a:p>
            <a:r>
              <a:rPr lang="en-US" dirty="0"/>
              <a:t>Component identification in real life, on schematics, color codes</a:t>
            </a:r>
          </a:p>
          <a:p>
            <a:r>
              <a:rPr lang="en-US" dirty="0"/>
              <a:t>Software environment up to modify the blink program into an SOS light</a:t>
            </a:r>
          </a:p>
        </p:txBody>
      </p:sp>
    </p:spTree>
    <p:extLst>
      <p:ext uri="{BB962C8B-B14F-4D97-AF65-F5344CB8AC3E}">
        <p14:creationId xmlns:p14="http://schemas.microsoft.com/office/powerpoint/2010/main" val="36258000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5428E-09E4-4120-A381-7B8D3C512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LAB Projects: Low Entry, High Ceiling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BEAC59-BF35-4030-913C-D0624DC633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Minimum product</a:t>
            </a:r>
          </a:p>
          <a:p>
            <a:pPr lvl="1"/>
            <a:r>
              <a:rPr lang="en-US" dirty="0" err="1"/>
              <a:t>Elegoo</a:t>
            </a:r>
            <a:r>
              <a:rPr lang="en-US" dirty="0"/>
              <a:t> or EPS created Lab</a:t>
            </a:r>
          </a:p>
          <a:p>
            <a:pPr lvl="1"/>
            <a:r>
              <a:rPr lang="en-US" dirty="0"/>
              <a:t>Layering on Input =&gt; Processing =&gt; Output</a:t>
            </a:r>
          </a:p>
          <a:p>
            <a:r>
              <a:rPr lang="en-US" dirty="0"/>
              <a:t>Differentiation</a:t>
            </a:r>
          </a:p>
          <a:p>
            <a:pPr lvl="1"/>
            <a:r>
              <a:rPr lang="en-US" dirty="0"/>
              <a:t>What else would you like your device to do?</a:t>
            </a:r>
          </a:p>
          <a:p>
            <a:pPr lvl="1"/>
            <a:r>
              <a:rPr lang="en-US" dirty="0"/>
              <a:t>What do you really mean by “press the button”?</a:t>
            </a:r>
          </a:p>
          <a:p>
            <a:pPr lvl="1"/>
            <a:r>
              <a:rPr lang="en-US" dirty="0"/>
              <a:t>Can you swap out an input?</a:t>
            </a:r>
          </a:p>
          <a:p>
            <a:pPr lvl="1"/>
            <a:r>
              <a:rPr lang="en-US" dirty="0"/>
              <a:t>Can you make the same physical device do something different via processing?</a:t>
            </a:r>
          </a:p>
          <a:p>
            <a:pPr lvl="1"/>
            <a:r>
              <a:rPr lang="en-US" dirty="0"/>
              <a:t>Can you take the same inputs and processing but swap outputs for a different effect?</a:t>
            </a:r>
          </a:p>
        </p:txBody>
      </p:sp>
    </p:spTree>
    <p:extLst>
      <p:ext uri="{BB962C8B-B14F-4D97-AF65-F5344CB8AC3E}">
        <p14:creationId xmlns:p14="http://schemas.microsoft.com/office/powerpoint/2010/main" val="34857491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3">
            <a:extLst>
              <a:ext uri="{FF2B5EF4-FFF2-40B4-BE49-F238E27FC236}">
                <a16:creationId xmlns:a16="http://schemas.microsoft.com/office/drawing/2014/main" id="{D1A6EB1D-27F2-45E3-AEA2-E79FEF778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3" y="321733"/>
            <a:ext cx="5774268" cy="5780684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8A6ABD-350D-4F53-A204-483BCA107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893" y="484632"/>
            <a:ext cx="5168168" cy="1609344"/>
          </a:xfrm>
        </p:spPr>
        <p:txBody>
          <a:bodyPr>
            <a:normAutofit/>
          </a:bodyPr>
          <a:lstStyle/>
          <a:p>
            <a:r>
              <a:rPr lang="en-US" sz="3400"/>
              <a:t>Final Project: Build a device that elicits an emotion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F1A52C-A5E8-4D85-B4AF-36FD3A3EA2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893" y="2121408"/>
            <a:ext cx="5168168" cy="3759628"/>
          </a:xfrm>
        </p:spPr>
        <p:txBody>
          <a:bodyPr>
            <a:normAutofit/>
          </a:bodyPr>
          <a:lstStyle/>
          <a:p>
            <a:r>
              <a:rPr lang="en-US" sz="1800"/>
              <a:t>Success is built on prototyping, iteration and user feedback</a:t>
            </a:r>
          </a:p>
          <a:p>
            <a:r>
              <a:rPr lang="en-US" sz="1800"/>
              <a:t>All resources are fair game</a:t>
            </a:r>
          </a:p>
          <a:p>
            <a:r>
              <a:rPr lang="en-US" sz="1800"/>
              <a:t>In practice, we help a lot with the processing</a:t>
            </a:r>
          </a:p>
          <a:p>
            <a:r>
              <a:rPr lang="en-US" sz="1800"/>
              <a:t>Some solutions are surprising</a:t>
            </a:r>
          </a:p>
          <a:p>
            <a:endParaRPr lang="en-US" sz="1800"/>
          </a:p>
        </p:txBody>
      </p:sp>
      <p:sp>
        <p:nvSpPr>
          <p:cNvPr id="1032" name="Rectangle 75">
            <a:extLst>
              <a:ext uri="{FF2B5EF4-FFF2-40B4-BE49-F238E27FC236}">
                <a16:creationId xmlns:a16="http://schemas.microsoft.com/office/drawing/2014/main" id="{A085389E-1986-49CE-AB37-9D549DA5CF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41217" y="321733"/>
            <a:ext cx="2370280" cy="2832579"/>
          </a:xfrm>
          <a:prstGeom prst="rect">
            <a:avLst/>
          </a:prstGeom>
          <a:solidFill>
            <a:srgbClr val="FFFFFF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85066B4-8967-4512-B05E-C0EEC007C7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163767" y="789921"/>
            <a:ext cx="2518311" cy="1888733"/>
          </a:xfrm>
          <a:prstGeom prst="rect">
            <a:avLst/>
          </a:prstGeom>
        </p:spPr>
      </p:pic>
      <p:sp>
        <p:nvSpPr>
          <p:cNvPr id="78" name="Rectangle 77">
            <a:extLst>
              <a:ext uri="{FF2B5EF4-FFF2-40B4-BE49-F238E27FC236}">
                <a16:creationId xmlns:a16="http://schemas.microsoft.com/office/drawing/2014/main" id="{2A2D4ECA-260C-4585-ACC0-B4A1BE38CA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5496" y="321734"/>
            <a:ext cx="3117048" cy="2832578"/>
          </a:xfrm>
          <a:prstGeom prst="rect">
            <a:avLst/>
          </a:prstGeom>
          <a:solidFill>
            <a:srgbClr val="FFFFFF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725E4A-FC4A-473C-BC22-143D93E8A6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9064865" y="789921"/>
            <a:ext cx="2518311" cy="1888733"/>
          </a:xfrm>
          <a:prstGeom prst="rect">
            <a:avLst/>
          </a:prstGeom>
        </p:spPr>
      </p:pic>
      <p:sp>
        <p:nvSpPr>
          <p:cNvPr id="80" name="Rectangle 79">
            <a:extLst>
              <a:ext uri="{FF2B5EF4-FFF2-40B4-BE49-F238E27FC236}">
                <a16:creationId xmlns:a16="http://schemas.microsoft.com/office/drawing/2014/main" id="{EBE758D3-30AE-45A1-AB24-FB703FB6D7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41217" y="3334174"/>
            <a:ext cx="2370280" cy="2768243"/>
          </a:xfrm>
          <a:prstGeom prst="rect">
            <a:avLst/>
          </a:prstGeom>
          <a:solidFill>
            <a:srgbClr val="FFFFFF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3DD450E-CDBE-4546-825C-E2DC507AAE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6203994" y="3800853"/>
            <a:ext cx="2446511" cy="1834883"/>
          </a:xfrm>
          <a:prstGeom prst="rect">
            <a:avLst/>
          </a:prstGeom>
        </p:spPr>
      </p:pic>
      <p:sp>
        <p:nvSpPr>
          <p:cNvPr id="82" name="Rectangle 81">
            <a:extLst>
              <a:ext uri="{FF2B5EF4-FFF2-40B4-BE49-F238E27FC236}">
                <a16:creationId xmlns:a16="http://schemas.microsoft.com/office/drawing/2014/main" id="{03422BEF-318A-4D19-96C4-98DA41FB68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65496" y="3334174"/>
            <a:ext cx="3117048" cy="2768243"/>
          </a:xfrm>
          <a:prstGeom prst="rect">
            <a:avLst/>
          </a:prstGeom>
          <a:solidFill>
            <a:srgbClr val="FFFFFF"/>
          </a:solidFill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9" name="C45C16B5-57CC-4C13-9C80-6B90E3D8E4AD" descr="Image">
            <a:extLst>
              <a:ext uri="{FF2B5EF4-FFF2-40B4-BE49-F238E27FC236}">
                <a16:creationId xmlns:a16="http://schemas.microsoft.com/office/drawing/2014/main" id="{6EA9B080-11CD-4D05-94BB-71757C444C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6" t="13037" r="4574" b="10300"/>
          <a:stretch/>
        </p:blipFill>
        <p:spPr bwMode="auto">
          <a:xfrm>
            <a:off x="9268155" y="3495039"/>
            <a:ext cx="2111731" cy="2446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4" name="Group 83">
            <a:extLst>
              <a:ext uri="{FF2B5EF4-FFF2-40B4-BE49-F238E27FC236}">
                <a16:creationId xmlns:a16="http://schemas.microsoft.com/office/drawing/2014/main" id="{E864A75F-97D5-4325-8987-91F1CA51A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97926E77-4067-4657-ACD5-F98C1FF9FF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7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05299AF8-3207-4FA5-B420-5A58A64FA9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856000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E4CB5-B48D-4ABD-BD02-7AC5D2DAC0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Magic 8-Ball, Power, Differentiation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DE6E4-CF5D-4FBA-AB47-E7F1AF0934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Idea: Magic 8ball</a:t>
            </a:r>
          </a:p>
          <a:p>
            <a:pPr lvl="1"/>
            <a:r>
              <a:rPr lang="en-US" dirty="0"/>
              <a:t>Simplest thing that will work</a:t>
            </a:r>
          </a:p>
          <a:p>
            <a:pPr lvl="2"/>
            <a:r>
              <a:rPr lang="en-US" dirty="0"/>
              <a:t>Input: Button</a:t>
            </a:r>
          </a:p>
          <a:p>
            <a:pPr lvl="2"/>
            <a:r>
              <a:rPr lang="en-US" dirty="0"/>
              <a:t>Processing</a:t>
            </a:r>
          </a:p>
          <a:p>
            <a:pPr lvl="3"/>
            <a:r>
              <a:rPr lang="en-US" dirty="0"/>
              <a:t>Arrays of strings</a:t>
            </a:r>
          </a:p>
          <a:p>
            <a:pPr lvl="3"/>
            <a:r>
              <a:rPr lang="en-US" dirty="0"/>
              <a:t>Random Number</a:t>
            </a:r>
          </a:p>
          <a:p>
            <a:pPr lvl="2"/>
            <a:r>
              <a:rPr lang="en-US" dirty="0"/>
              <a:t>Output</a:t>
            </a:r>
          </a:p>
          <a:p>
            <a:pPr lvl="3"/>
            <a:r>
              <a:rPr lang="en-US" dirty="0" err="1"/>
              <a:t>Serial.println</a:t>
            </a:r>
            <a:r>
              <a:rPr lang="en-US" dirty="0"/>
              <a:t>(answers[random]);</a:t>
            </a:r>
          </a:p>
          <a:p>
            <a:pPr lvl="3"/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0261E0D-4C08-4FFD-9544-0371502F0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7156" y="1649504"/>
            <a:ext cx="6774844" cy="4276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1759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F7867-3B2E-4344-9E7B-E58A7F730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Magic 8-Ball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E1C7C3-CCEE-455C-A83D-E5D77198D3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Output to LCD screen [OUTPUT]</a:t>
            </a:r>
          </a:p>
          <a:p>
            <a:endParaRPr lang="en-US" dirty="0"/>
          </a:p>
          <a:p>
            <a:r>
              <a:rPr lang="en-US" dirty="0"/>
              <a:t>Trigger on clap, ultrasonic sensor, bend sensor, touch sensor [INPUT]</a:t>
            </a:r>
          </a:p>
          <a:p>
            <a:r>
              <a:rPr lang="en-US" dirty="0"/>
              <a:t>Add more/custom answers [PROCESSING]</a:t>
            </a:r>
          </a:p>
          <a:p>
            <a:r>
              <a:rPr lang="en-US" dirty="0"/>
              <a:t>Add positive and negative answer banks, use a secret input to get the answer you want from the 8-ball [INPUT &amp; PROCESSING]</a:t>
            </a:r>
          </a:p>
          <a:p>
            <a:r>
              <a:rPr lang="en-US" dirty="0"/>
              <a:t>Output to LEDs, </a:t>
            </a:r>
            <a:r>
              <a:rPr lang="en-US" dirty="0" err="1"/>
              <a:t>Neopixels</a:t>
            </a:r>
            <a:r>
              <a:rPr lang="en-US" dirty="0"/>
              <a:t>, Recorded voices [OUTPUT]</a:t>
            </a:r>
          </a:p>
          <a:p>
            <a:r>
              <a:rPr lang="en-US" dirty="0"/>
              <a:t>Build an elegant outer skin/container to hold your device [DESIGN]</a:t>
            </a:r>
          </a:p>
          <a:p>
            <a:r>
              <a:rPr lang="en-US" dirty="0"/>
              <a:t>Add some “thinking” indicator to increase suspense [OUTPUT &amp; PROCESSING]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4A5922-6300-4764-B84D-BB9AD49F0D4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224" r="12808"/>
          <a:stretch/>
        </p:blipFill>
        <p:spPr>
          <a:xfrm rot="5400000">
            <a:off x="5534024" y="593725"/>
            <a:ext cx="2273300" cy="230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7785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B06FC-50CD-4040-89A3-072FD577B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Silly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75065A-2EC5-4087-A91B-BD96DF99AD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n-US" dirty="0" err="1"/>
              <a:t>WiFi</a:t>
            </a:r>
            <a:r>
              <a:rPr lang="en-US" dirty="0"/>
              <a:t> </a:t>
            </a:r>
            <a:r>
              <a:rPr lang="en-US" dirty="0" err="1"/>
              <a:t>Provisionable</a:t>
            </a:r>
            <a:endParaRPr lang="en-US" dirty="0"/>
          </a:p>
          <a:p>
            <a:r>
              <a:rPr lang="en-US" dirty="0"/>
              <a:t>Wireless</a:t>
            </a:r>
          </a:p>
          <a:p>
            <a:r>
              <a:rPr lang="en-US" dirty="0"/>
              <a:t>Web Server</a:t>
            </a:r>
          </a:p>
          <a:p>
            <a:r>
              <a:rPr lang="en-US" dirty="0"/>
              <a:t>Animated</a:t>
            </a:r>
          </a:p>
          <a:p>
            <a:r>
              <a:rPr lang="en-US" dirty="0"/>
              <a:t>Remote triggerable</a:t>
            </a:r>
          </a:p>
          <a:p>
            <a:r>
              <a:rPr lang="en-US" dirty="0"/>
              <a:t>Noise Filtering</a:t>
            </a:r>
          </a:p>
          <a:p>
            <a:r>
              <a:rPr lang="en-US" dirty="0"/>
              <a:t>Secretly Force Yes Answers</a:t>
            </a:r>
          </a:p>
          <a:p>
            <a:r>
              <a:rPr lang="en-US" dirty="0"/>
              <a:t>…</a:t>
            </a:r>
          </a:p>
          <a:p>
            <a:endParaRPr lang="en-US" dirty="0"/>
          </a:p>
          <a:p>
            <a:r>
              <a:rPr lang="en-US" dirty="0"/>
              <a:t>And you could still do more with it…</a:t>
            </a:r>
          </a:p>
          <a:p>
            <a:endParaRPr lang="en-US" dirty="0"/>
          </a:p>
        </p:txBody>
      </p:sp>
      <p:pic>
        <p:nvPicPr>
          <p:cNvPr id="4" name="20190226_094930">
            <a:hlinkClick r:id="" action="ppaction://media"/>
            <a:extLst>
              <a:ext uri="{FF2B5EF4-FFF2-40B4-BE49-F238E27FC236}">
                <a16:creationId xmlns:a16="http://schemas.microsoft.com/office/drawing/2014/main" id="{58EB1F9A-D12B-407E-84A7-588FD20DA6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69312" y="2537603"/>
            <a:ext cx="6473163" cy="3641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455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22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C3046218-290E-451A-B29D-11EDC22682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33" r="35347" b="-1"/>
          <a:stretch/>
        </p:blipFill>
        <p:spPr>
          <a:xfrm rot="5400000">
            <a:off x="566636" y="2946141"/>
            <a:ext cx="3348566" cy="447515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81BB01C-2DAE-48BD-8E81-DAE2E1BC4D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0070" y="0"/>
            <a:ext cx="7541930" cy="6857999"/>
          </a:xfrm>
          <a:prstGeom prst="rect">
            <a:avLst/>
          </a:prstGeom>
          <a:blipFill dpi="0" rotWithShape="1">
            <a:blip r:embed="rId3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C4A854-4765-48DD-BA09-8E802F863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0109" y="200311"/>
            <a:ext cx="6980591" cy="2207179"/>
          </a:xfrm>
          <a:ln>
            <a:noFill/>
          </a:ln>
        </p:spPr>
        <p:txBody>
          <a:bodyPr>
            <a:noAutofit/>
          </a:bodyPr>
          <a:lstStyle/>
          <a:p>
            <a:r>
              <a:rPr lang="en-US" sz="3200" dirty="0"/>
              <a:t>Show the Ceiling: Faculty Projects</a:t>
            </a:r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Digitizing a 1978 Scanning Electron Microscope</a:t>
            </a:r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Coming soon: Car Computer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12988B2-0F91-43E3-9FD0-400495B0B38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439" r="39441" b="-1"/>
          <a:stretch/>
        </p:blipFill>
        <p:spPr>
          <a:xfrm rot="5400000">
            <a:off x="566635" y="-563291"/>
            <a:ext cx="3348567" cy="4475150"/>
          </a:xfrm>
          <a:prstGeom prst="rect">
            <a:avLst/>
          </a:prstGeom>
        </p:spPr>
      </p:pic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A238A8FA-B224-4F23-870B-53AE5CFB47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0109" y="2578608"/>
            <a:ext cx="6730276" cy="3593592"/>
          </a:xfrm>
        </p:spPr>
        <p:txBody>
          <a:bodyPr>
            <a:normAutofit/>
          </a:bodyPr>
          <a:lstStyle/>
          <a:p>
            <a:r>
              <a:rPr lang="en-US" sz="1800" dirty="0">
                <a:hlinkClick r:id="rId6"/>
              </a:rPr>
              <a:t>http://si.madeateps.org/</a:t>
            </a:r>
            <a:r>
              <a:rPr lang="en-US" sz="1800" dirty="0"/>
              <a:t> </a:t>
            </a:r>
          </a:p>
          <a:p>
            <a:endParaRPr lang="en-US" sz="1800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D55FF18-1979-4730-A345-E74E328F0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6F8381C4-0751-4A6E-BFF7-48DF67BFA0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7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/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F7320C1D-D7A9-4392-B3B6-ACEF193A8D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FF91311A-BEB0-4945-B6CD-EC684EC154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8533" y="3318050"/>
            <a:ext cx="5894388" cy="3539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2616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0FBFA-82DE-4A1A-9FB2-F473F70BB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199E4A-1618-455F-AFC9-926DD4799B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Jonathan Briggs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Chief Technology &amp; Innovation Officer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Eastside Preparatory School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Kirkland, WA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jbriggs@eastsideprep.org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@</a:t>
            </a:r>
            <a:r>
              <a:rPr lang="en-US" sz="1600" dirty="0" err="1"/>
              <a:t>gotphysics</a:t>
            </a:r>
            <a:endParaRPr lang="en-US" sz="16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Today’s slides and other presentations at </a:t>
            </a:r>
            <a:r>
              <a:rPr lang="en-US" dirty="0">
                <a:hlinkClick r:id="rId2"/>
              </a:rPr>
              <a:t>https://bit.ly/BriggsNCCE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Want to teach some of what you saw here? We’re hiring for this class right now </a:t>
            </a:r>
            <a:r>
              <a:rPr lang="en-US" dirty="0">
                <a:hlinkClick r:id="rId3"/>
              </a:rPr>
              <a:t>http://www.eastsideprep.org/who-we-are/employment/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0731A6-9B1B-4F06-A007-589AA7767397}"/>
              </a:ext>
            </a:extLst>
          </p:cNvPr>
          <p:cNvSpPr txBox="1"/>
          <p:nvPr/>
        </p:nvSpPr>
        <p:spPr>
          <a:xfrm>
            <a:off x="7662929" y="154984"/>
            <a:ext cx="4395989" cy="2154436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 dirty="0"/>
              <a:t>Interested in a wealth of resources?</a:t>
            </a:r>
          </a:p>
          <a:p>
            <a:r>
              <a:rPr lang="en-US" sz="1400" dirty="0"/>
              <a:t>For the next 6 days there’s a humble bundle from O’Reilly</a:t>
            </a:r>
          </a:p>
          <a:p>
            <a:r>
              <a:rPr lang="en-US" sz="1400" dirty="0">
                <a:hlinkClick r:id="rId4"/>
              </a:rPr>
              <a:t>https://www.humblebundle.com/books/microcontrollers-books</a:t>
            </a:r>
            <a:r>
              <a:rPr lang="en-US" sz="1400" dirty="0"/>
              <a:t> </a:t>
            </a:r>
          </a:p>
          <a:p>
            <a:endParaRPr lang="en-US" sz="1400" dirty="0"/>
          </a:p>
          <a:p>
            <a:r>
              <a:rPr lang="en-US" sz="1400" dirty="0"/>
              <a:t>14 Books, 2 Magazines for $18 in PDF/</a:t>
            </a:r>
            <a:r>
              <a:rPr lang="en-US" sz="1400" dirty="0" err="1"/>
              <a:t>ebook</a:t>
            </a:r>
            <a:r>
              <a:rPr lang="en-US" sz="1400" dirty="0"/>
              <a:t> form</a:t>
            </a:r>
          </a:p>
          <a:p>
            <a:r>
              <a:rPr lang="en-US" sz="1400" dirty="0"/>
              <a:t>($1 even gets you a few)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9801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1806</Words>
  <Application>Microsoft Office PowerPoint</Application>
  <PresentationFormat>Widescreen</PresentationFormat>
  <Paragraphs>315</Paragraphs>
  <Slides>35</Slides>
  <Notes>1</Notes>
  <HiddenSlides>0</HiddenSlides>
  <MMClips>9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Arial</vt:lpstr>
      <vt:lpstr>Arial Unicode MS</vt:lpstr>
      <vt:lpstr>Calibri</vt:lpstr>
      <vt:lpstr>Rockwell</vt:lpstr>
      <vt:lpstr>Rockwell Condensed</vt:lpstr>
      <vt:lpstr>Rockwell Extra Bold</vt:lpstr>
      <vt:lpstr>Wingdings</vt:lpstr>
      <vt:lpstr>Wood Type</vt:lpstr>
      <vt:lpstr>All In with Arduinos</vt:lpstr>
      <vt:lpstr>Who’s in the room?</vt:lpstr>
      <vt:lpstr>What is an Arduino?</vt:lpstr>
      <vt:lpstr>Example Arduino Projects - https://create.arduino.cc/projecthub</vt:lpstr>
      <vt:lpstr>Rewind to 2007 – 2012: Digital Fabrication becomes accessible in schools </vt:lpstr>
      <vt:lpstr>Getting Traction - 2018</vt:lpstr>
      <vt:lpstr>Why do we care? Aren’ t the other things enough?</vt:lpstr>
      <vt:lpstr>Empowering students starts with demystifying “technology”</vt:lpstr>
      <vt:lpstr>Quick Aside: Teaching anything TECH Most of what you teach will be wrong soon</vt:lpstr>
      <vt:lpstr>HOW: Rounded Box with Shadow</vt:lpstr>
      <vt:lpstr>Idea: Communicate a product to a customer</vt:lpstr>
      <vt:lpstr>How: To remove an Item from a photo</vt:lpstr>
      <vt:lpstr>IDEA: What makes a good photo</vt:lpstr>
      <vt:lpstr>Idea: engage and empower students How*: use arduinos** to demystify tech</vt:lpstr>
      <vt:lpstr>To the HOW: 2019 Version</vt:lpstr>
      <vt:lpstr>MS BOTZ class - mBot</vt:lpstr>
      <vt:lpstr>mBlock Environment</vt:lpstr>
      <vt:lpstr>Upper/High School Class</vt:lpstr>
      <vt:lpstr>All programs and devices are…</vt:lpstr>
      <vt:lpstr>INPUTS ARE… Sensors</vt:lpstr>
      <vt:lpstr>Processing is… logic and math</vt:lpstr>
      <vt:lpstr>Outputs are what your device “Does”</vt:lpstr>
      <vt:lpstr>Example: Simple Coffee Machine</vt:lpstr>
      <vt:lpstr>TOOLS</vt:lpstr>
      <vt:lpstr>TinkerCAD Circuits (AND IT SIMULATES!)</vt:lpstr>
      <vt:lpstr>SERIAL MONITOR</vt:lpstr>
      <vt:lpstr>Don’t need the math yet – just build and monitor</vt:lpstr>
      <vt:lpstr>Bootcamps: Get the skills fast in the first week</vt:lpstr>
      <vt:lpstr>LAB Projects: Low Entry, High Ceiling</vt:lpstr>
      <vt:lpstr>Final Project: Build a device that elicits an emotion</vt:lpstr>
      <vt:lpstr>Example: Magic 8-Ball, Power, Differentiation</vt:lpstr>
      <vt:lpstr>Magic 8-Ball</vt:lpstr>
      <vt:lpstr>Getting Silly</vt:lpstr>
      <vt:lpstr>Show the Ceiling: Faculty Projects  Digitizing a 1978 Scanning Electron Microscope  Coming soon: Car Computer</vt:lpstr>
      <vt:lpstr>Thank you!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In with Arduinos</dc:title>
  <dc:creator>Jonathan Briggs</dc:creator>
  <cp:lastModifiedBy>Jonathan Briggs</cp:lastModifiedBy>
  <cp:revision>1</cp:revision>
  <dcterms:created xsi:type="dcterms:W3CDTF">2019-02-26T18:20:23Z</dcterms:created>
  <dcterms:modified xsi:type="dcterms:W3CDTF">2019-02-26T18:21:47Z</dcterms:modified>
</cp:coreProperties>
</file>