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5" r:id="rId5"/>
    <p:sldId id="263" r:id="rId6"/>
    <p:sldId id="261" r:id="rId7"/>
    <p:sldId id="262" r:id="rId8"/>
    <p:sldId id="259" r:id="rId9"/>
    <p:sldId id="260" r:id="rId10"/>
    <p:sldId id="258" r:id="rId11"/>
    <p:sldId id="264" r:id="rId12"/>
    <p:sldId id="268" r:id="rId13"/>
    <p:sldId id="269" r:id="rId14"/>
    <p:sldId id="266" r:id="rId15"/>
    <p:sldId id="270" r:id="rId16"/>
    <p:sldId id="271" r:id="rId17"/>
    <p:sldId id="272" r:id="rId18"/>
    <p:sldId id="274" r:id="rId19"/>
    <p:sldId id="275" r:id="rId20"/>
    <p:sldId id="273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D1FBF0-2EED-402F-AAA0-B726D24B975F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82927AD-7CF7-4619-9A3E-665E02773924}">
      <dgm:prSet/>
      <dgm:spPr/>
      <dgm:t>
        <a:bodyPr/>
        <a:lstStyle/>
        <a:p>
          <a:r>
            <a:rPr lang="en-US"/>
            <a:t>Engage Students</a:t>
          </a:r>
        </a:p>
      </dgm:t>
    </dgm:pt>
    <dgm:pt modelId="{7E56B028-5978-4639-8626-77606800B73E}" type="parTrans" cxnId="{28868929-FCF2-4BD6-AD34-EE5102BB63A5}">
      <dgm:prSet/>
      <dgm:spPr/>
      <dgm:t>
        <a:bodyPr/>
        <a:lstStyle/>
        <a:p>
          <a:endParaRPr lang="en-US"/>
        </a:p>
      </dgm:t>
    </dgm:pt>
    <dgm:pt modelId="{0E930376-5403-4445-9DB3-3E9FB717027B}" type="sibTrans" cxnId="{28868929-FCF2-4BD6-AD34-EE5102BB63A5}">
      <dgm:prSet/>
      <dgm:spPr/>
      <dgm:t>
        <a:bodyPr/>
        <a:lstStyle/>
        <a:p>
          <a:endParaRPr lang="en-US"/>
        </a:p>
      </dgm:t>
    </dgm:pt>
    <dgm:pt modelId="{818D6E4D-3994-48A1-B25F-BD97EE8414FB}">
      <dgm:prSet/>
      <dgm:spPr/>
      <dgm:t>
        <a:bodyPr/>
        <a:lstStyle/>
        <a:p>
          <a:r>
            <a:rPr lang="en-US"/>
            <a:t>Additional Incentive Beyond Grade</a:t>
          </a:r>
        </a:p>
      </dgm:t>
    </dgm:pt>
    <dgm:pt modelId="{509CE077-8CC9-45B2-A726-9D757DA8965D}" type="parTrans" cxnId="{8735F2B5-5CE4-4E1B-8C8C-0143775B1AEE}">
      <dgm:prSet/>
      <dgm:spPr/>
      <dgm:t>
        <a:bodyPr/>
        <a:lstStyle/>
        <a:p>
          <a:endParaRPr lang="en-US"/>
        </a:p>
      </dgm:t>
    </dgm:pt>
    <dgm:pt modelId="{744610CA-5D2B-4144-B13C-5FF4BC5D1B55}" type="sibTrans" cxnId="{8735F2B5-5CE4-4E1B-8C8C-0143775B1AEE}">
      <dgm:prSet/>
      <dgm:spPr/>
      <dgm:t>
        <a:bodyPr/>
        <a:lstStyle/>
        <a:p>
          <a:endParaRPr lang="en-US"/>
        </a:p>
      </dgm:t>
    </dgm:pt>
    <dgm:pt modelId="{E9EED327-70BD-4C47-9F8C-9EBFD7CFED6D}">
      <dgm:prSet/>
      <dgm:spPr/>
      <dgm:t>
        <a:bodyPr/>
        <a:lstStyle/>
        <a:p>
          <a:r>
            <a:rPr lang="en-US"/>
            <a:t>Pride of Place</a:t>
          </a:r>
        </a:p>
      </dgm:t>
    </dgm:pt>
    <dgm:pt modelId="{D58C9C1C-F70C-49E1-AAB7-C7961954F3CC}" type="parTrans" cxnId="{62BF2803-967C-4389-9601-E20D03DAD747}">
      <dgm:prSet/>
      <dgm:spPr/>
      <dgm:t>
        <a:bodyPr/>
        <a:lstStyle/>
        <a:p>
          <a:endParaRPr lang="en-US"/>
        </a:p>
      </dgm:t>
    </dgm:pt>
    <dgm:pt modelId="{9A9877E3-E149-451F-B216-128C9A6262CC}" type="sibTrans" cxnId="{62BF2803-967C-4389-9601-E20D03DAD747}">
      <dgm:prSet/>
      <dgm:spPr/>
      <dgm:t>
        <a:bodyPr/>
        <a:lstStyle/>
        <a:p>
          <a:endParaRPr lang="en-US"/>
        </a:p>
      </dgm:t>
    </dgm:pt>
    <dgm:pt modelId="{51923C51-2BE9-46BC-A862-283A326AA853}">
      <dgm:prSet/>
      <dgm:spPr/>
      <dgm:t>
        <a:bodyPr/>
        <a:lstStyle/>
        <a:p>
          <a:r>
            <a:rPr lang="en-US"/>
            <a:t>Sense of Accomplishment</a:t>
          </a:r>
        </a:p>
      </dgm:t>
    </dgm:pt>
    <dgm:pt modelId="{4A12D2B0-2858-4A20-B86A-3DFB42B4F88C}" type="parTrans" cxnId="{44CA0E6D-33DC-4223-8F37-58DAB0C50898}">
      <dgm:prSet/>
      <dgm:spPr/>
      <dgm:t>
        <a:bodyPr/>
        <a:lstStyle/>
        <a:p>
          <a:endParaRPr lang="en-US"/>
        </a:p>
      </dgm:t>
    </dgm:pt>
    <dgm:pt modelId="{951F5E6A-8F3D-44DC-B70F-569DB1B84642}" type="sibTrans" cxnId="{44CA0E6D-33DC-4223-8F37-58DAB0C50898}">
      <dgm:prSet/>
      <dgm:spPr/>
      <dgm:t>
        <a:bodyPr/>
        <a:lstStyle/>
        <a:p>
          <a:endParaRPr lang="en-US"/>
        </a:p>
      </dgm:t>
    </dgm:pt>
    <dgm:pt modelId="{00410B14-B040-416A-B3D6-8AB78EBD7DD0}">
      <dgm:prSet/>
      <dgm:spPr/>
      <dgm:t>
        <a:bodyPr/>
        <a:lstStyle/>
        <a:p>
          <a:r>
            <a:rPr lang="en-US"/>
            <a:t>It’s fun</a:t>
          </a:r>
        </a:p>
      </dgm:t>
    </dgm:pt>
    <dgm:pt modelId="{E3AECF34-F7D7-4CFC-8B2F-9079AA0FB8C3}" type="parTrans" cxnId="{78C078F0-7150-4FF1-B7EE-3859A9906262}">
      <dgm:prSet/>
      <dgm:spPr/>
      <dgm:t>
        <a:bodyPr/>
        <a:lstStyle/>
        <a:p>
          <a:endParaRPr lang="en-US"/>
        </a:p>
      </dgm:t>
    </dgm:pt>
    <dgm:pt modelId="{C56B81E8-9764-4B16-9124-66C3A7C2B208}" type="sibTrans" cxnId="{78C078F0-7150-4FF1-B7EE-3859A9906262}">
      <dgm:prSet/>
      <dgm:spPr/>
      <dgm:t>
        <a:bodyPr/>
        <a:lstStyle/>
        <a:p>
          <a:endParaRPr lang="en-US"/>
        </a:p>
      </dgm:t>
    </dgm:pt>
    <dgm:pt modelId="{C4D7B64F-EA5D-4784-A77F-58F14666A0D9}">
      <dgm:prSet/>
      <dgm:spPr/>
      <dgm:t>
        <a:bodyPr/>
        <a:lstStyle/>
        <a:p>
          <a:r>
            <a:rPr lang="en-US" strike="sngStrike" dirty="0"/>
            <a:t>Saves time</a:t>
          </a:r>
        </a:p>
      </dgm:t>
    </dgm:pt>
    <dgm:pt modelId="{3EBAC49A-1AA8-4D4F-8952-A7C45240027C}" type="parTrans" cxnId="{3EEA1091-DDFF-4330-A237-6A709BB72CB6}">
      <dgm:prSet/>
      <dgm:spPr/>
      <dgm:t>
        <a:bodyPr/>
        <a:lstStyle/>
        <a:p>
          <a:endParaRPr lang="en-US"/>
        </a:p>
      </dgm:t>
    </dgm:pt>
    <dgm:pt modelId="{CEDB66EE-EC1D-45ED-A617-3DB13A6E6565}" type="sibTrans" cxnId="{3EEA1091-DDFF-4330-A237-6A709BB72CB6}">
      <dgm:prSet/>
      <dgm:spPr/>
      <dgm:t>
        <a:bodyPr/>
        <a:lstStyle/>
        <a:p>
          <a:endParaRPr lang="en-US"/>
        </a:p>
      </dgm:t>
    </dgm:pt>
    <dgm:pt modelId="{90157A39-0ED2-4F9A-A095-A98D9D574C4C}" type="pres">
      <dgm:prSet presAssocID="{81D1FBF0-2EED-402F-AAA0-B726D24B975F}" presName="linear" presStyleCnt="0">
        <dgm:presLayoutVars>
          <dgm:animLvl val="lvl"/>
          <dgm:resizeHandles val="exact"/>
        </dgm:presLayoutVars>
      </dgm:prSet>
      <dgm:spPr/>
    </dgm:pt>
    <dgm:pt modelId="{A2B382BE-25E5-4DEF-8D61-941EBB75BA2C}" type="pres">
      <dgm:prSet presAssocID="{182927AD-7CF7-4619-9A3E-665E0277392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5377E72-AE0F-4056-8552-D546AC490A3D}" type="pres">
      <dgm:prSet presAssocID="{0E930376-5403-4445-9DB3-3E9FB717027B}" presName="spacer" presStyleCnt="0"/>
      <dgm:spPr/>
    </dgm:pt>
    <dgm:pt modelId="{AA531303-0EF1-4F64-92C4-0E5DBC03B97D}" type="pres">
      <dgm:prSet presAssocID="{818D6E4D-3994-48A1-B25F-BD97EE8414FB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56DFA6B-6D9F-425A-BFAE-FE016876B080}" type="pres">
      <dgm:prSet presAssocID="{744610CA-5D2B-4144-B13C-5FF4BC5D1B55}" presName="spacer" presStyleCnt="0"/>
      <dgm:spPr/>
    </dgm:pt>
    <dgm:pt modelId="{3C560269-BDC0-405B-A906-98EC20658893}" type="pres">
      <dgm:prSet presAssocID="{E9EED327-70BD-4C47-9F8C-9EBFD7CFED6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C9C069A1-686D-4143-9B4A-6EA529278050}" type="pres">
      <dgm:prSet presAssocID="{9A9877E3-E149-451F-B216-128C9A6262CC}" presName="spacer" presStyleCnt="0"/>
      <dgm:spPr/>
    </dgm:pt>
    <dgm:pt modelId="{043CBD53-5B25-47FB-8B32-A26DB218C096}" type="pres">
      <dgm:prSet presAssocID="{51923C51-2BE9-46BC-A862-283A326AA853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CC40AE7-E26E-45CC-BCF2-55CD05018F2B}" type="pres">
      <dgm:prSet presAssocID="{951F5E6A-8F3D-44DC-B70F-569DB1B84642}" presName="spacer" presStyleCnt="0"/>
      <dgm:spPr/>
    </dgm:pt>
    <dgm:pt modelId="{96C23C77-77F4-4A12-868A-D6DB6E00E8A3}" type="pres">
      <dgm:prSet presAssocID="{00410B14-B040-416A-B3D6-8AB78EBD7DD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FDEFAB15-99EB-4337-A55D-0C0D7C76BAD0}" type="pres">
      <dgm:prSet presAssocID="{C56B81E8-9764-4B16-9124-66C3A7C2B208}" presName="spacer" presStyleCnt="0"/>
      <dgm:spPr/>
    </dgm:pt>
    <dgm:pt modelId="{F0237D39-DD3D-4081-B418-C161510AE8F5}" type="pres">
      <dgm:prSet presAssocID="{C4D7B64F-EA5D-4784-A77F-58F14666A0D9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2BF2803-967C-4389-9601-E20D03DAD747}" srcId="{81D1FBF0-2EED-402F-AAA0-B726D24B975F}" destId="{E9EED327-70BD-4C47-9F8C-9EBFD7CFED6D}" srcOrd="2" destOrd="0" parTransId="{D58C9C1C-F70C-49E1-AAB7-C7961954F3CC}" sibTransId="{9A9877E3-E149-451F-B216-128C9A6262CC}"/>
    <dgm:cxn modelId="{DE88A407-B5A7-492C-99C8-17DEC7192A07}" type="presOf" srcId="{00410B14-B040-416A-B3D6-8AB78EBD7DD0}" destId="{96C23C77-77F4-4A12-868A-D6DB6E00E8A3}" srcOrd="0" destOrd="0" presId="urn:microsoft.com/office/officeart/2005/8/layout/vList2"/>
    <dgm:cxn modelId="{28868929-FCF2-4BD6-AD34-EE5102BB63A5}" srcId="{81D1FBF0-2EED-402F-AAA0-B726D24B975F}" destId="{182927AD-7CF7-4619-9A3E-665E02773924}" srcOrd="0" destOrd="0" parTransId="{7E56B028-5978-4639-8626-77606800B73E}" sibTransId="{0E930376-5403-4445-9DB3-3E9FB717027B}"/>
    <dgm:cxn modelId="{44CA0E6D-33DC-4223-8F37-58DAB0C50898}" srcId="{81D1FBF0-2EED-402F-AAA0-B726D24B975F}" destId="{51923C51-2BE9-46BC-A862-283A326AA853}" srcOrd="3" destOrd="0" parTransId="{4A12D2B0-2858-4A20-B86A-3DFB42B4F88C}" sibTransId="{951F5E6A-8F3D-44DC-B70F-569DB1B84642}"/>
    <dgm:cxn modelId="{47277F4D-241D-43C9-AB2F-D55407DFD4E2}" type="presOf" srcId="{C4D7B64F-EA5D-4784-A77F-58F14666A0D9}" destId="{F0237D39-DD3D-4081-B418-C161510AE8F5}" srcOrd="0" destOrd="0" presId="urn:microsoft.com/office/officeart/2005/8/layout/vList2"/>
    <dgm:cxn modelId="{3EEA1091-DDFF-4330-A237-6A709BB72CB6}" srcId="{81D1FBF0-2EED-402F-AAA0-B726D24B975F}" destId="{C4D7B64F-EA5D-4784-A77F-58F14666A0D9}" srcOrd="5" destOrd="0" parTransId="{3EBAC49A-1AA8-4D4F-8952-A7C45240027C}" sibTransId="{CEDB66EE-EC1D-45ED-A617-3DB13A6E6565}"/>
    <dgm:cxn modelId="{8735F2B5-5CE4-4E1B-8C8C-0143775B1AEE}" srcId="{81D1FBF0-2EED-402F-AAA0-B726D24B975F}" destId="{818D6E4D-3994-48A1-B25F-BD97EE8414FB}" srcOrd="1" destOrd="0" parTransId="{509CE077-8CC9-45B2-A726-9D757DA8965D}" sibTransId="{744610CA-5D2B-4144-B13C-5FF4BC5D1B55}"/>
    <dgm:cxn modelId="{8E143ABC-27B9-462C-84C6-38F27D2D6DF2}" type="presOf" srcId="{51923C51-2BE9-46BC-A862-283A326AA853}" destId="{043CBD53-5B25-47FB-8B32-A26DB218C096}" srcOrd="0" destOrd="0" presId="urn:microsoft.com/office/officeart/2005/8/layout/vList2"/>
    <dgm:cxn modelId="{8130DAC9-8006-4266-A265-71DE1A2BC1CC}" type="presOf" srcId="{818D6E4D-3994-48A1-B25F-BD97EE8414FB}" destId="{AA531303-0EF1-4F64-92C4-0E5DBC03B97D}" srcOrd="0" destOrd="0" presId="urn:microsoft.com/office/officeart/2005/8/layout/vList2"/>
    <dgm:cxn modelId="{F4076CD6-79C9-4AC6-A089-E21A6CF8C369}" type="presOf" srcId="{81D1FBF0-2EED-402F-AAA0-B726D24B975F}" destId="{90157A39-0ED2-4F9A-A095-A98D9D574C4C}" srcOrd="0" destOrd="0" presId="urn:microsoft.com/office/officeart/2005/8/layout/vList2"/>
    <dgm:cxn modelId="{230CF8E0-6804-49DC-B84E-BACB93CB5761}" type="presOf" srcId="{E9EED327-70BD-4C47-9F8C-9EBFD7CFED6D}" destId="{3C560269-BDC0-405B-A906-98EC20658893}" srcOrd="0" destOrd="0" presId="urn:microsoft.com/office/officeart/2005/8/layout/vList2"/>
    <dgm:cxn modelId="{78C078F0-7150-4FF1-B7EE-3859A9906262}" srcId="{81D1FBF0-2EED-402F-AAA0-B726D24B975F}" destId="{00410B14-B040-416A-B3D6-8AB78EBD7DD0}" srcOrd="4" destOrd="0" parTransId="{E3AECF34-F7D7-4CFC-8B2F-9079AA0FB8C3}" sibTransId="{C56B81E8-9764-4B16-9124-66C3A7C2B208}"/>
    <dgm:cxn modelId="{609018FB-8D75-42DE-924B-6431A40718EF}" type="presOf" srcId="{182927AD-7CF7-4619-9A3E-665E02773924}" destId="{A2B382BE-25E5-4DEF-8D61-941EBB75BA2C}" srcOrd="0" destOrd="0" presId="urn:microsoft.com/office/officeart/2005/8/layout/vList2"/>
    <dgm:cxn modelId="{93BF2144-E6EC-4D1E-B850-243E37F8BAD3}" type="presParOf" srcId="{90157A39-0ED2-4F9A-A095-A98D9D574C4C}" destId="{A2B382BE-25E5-4DEF-8D61-941EBB75BA2C}" srcOrd="0" destOrd="0" presId="urn:microsoft.com/office/officeart/2005/8/layout/vList2"/>
    <dgm:cxn modelId="{E6BCDBE8-FC31-46F1-A4F3-5536E64B7B75}" type="presParOf" srcId="{90157A39-0ED2-4F9A-A095-A98D9D574C4C}" destId="{85377E72-AE0F-4056-8552-D546AC490A3D}" srcOrd="1" destOrd="0" presId="urn:microsoft.com/office/officeart/2005/8/layout/vList2"/>
    <dgm:cxn modelId="{C6B0394A-3531-4001-AB9E-49F0946855D6}" type="presParOf" srcId="{90157A39-0ED2-4F9A-A095-A98D9D574C4C}" destId="{AA531303-0EF1-4F64-92C4-0E5DBC03B97D}" srcOrd="2" destOrd="0" presId="urn:microsoft.com/office/officeart/2005/8/layout/vList2"/>
    <dgm:cxn modelId="{266A269B-7DBE-4E17-8B61-A0FA0EE7EBEF}" type="presParOf" srcId="{90157A39-0ED2-4F9A-A095-A98D9D574C4C}" destId="{A56DFA6B-6D9F-425A-BFAE-FE016876B080}" srcOrd="3" destOrd="0" presId="urn:microsoft.com/office/officeart/2005/8/layout/vList2"/>
    <dgm:cxn modelId="{71A75AB4-A093-4ECC-BFAB-2C041C074D26}" type="presParOf" srcId="{90157A39-0ED2-4F9A-A095-A98D9D574C4C}" destId="{3C560269-BDC0-405B-A906-98EC20658893}" srcOrd="4" destOrd="0" presId="urn:microsoft.com/office/officeart/2005/8/layout/vList2"/>
    <dgm:cxn modelId="{5191CDAE-D551-4446-B4CF-43AC744B8724}" type="presParOf" srcId="{90157A39-0ED2-4F9A-A095-A98D9D574C4C}" destId="{C9C069A1-686D-4143-9B4A-6EA529278050}" srcOrd="5" destOrd="0" presId="urn:microsoft.com/office/officeart/2005/8/layout/vList2"/>
    <dgm:cxn modelId="{6A89D7E9-F631-427A-B4E0-7D253E3980F5}" type="presParOf" srcId="{90157A39-0ED2-4F9A-A095-A98D9D574C4C}" destId="{043CBD53-5B25-47FB-8B32-A26DB218C096}" srcOrd="6" destOrd="0" presId="urn:microsoft.com/office/officeart/2005/8/layout/vList2"/>
    <dgm:cxn modelId="{06422516-B123-4D6A-8821-28C8BE3EE151}" type="presParOf" srcId="{90157A39-0ED2-4F9A-A095-A98D9D574C4C}" destId="{DCC40AE7-E26E-45CC-BCF2-55CD05018F2B}" srcOrd="7" destOrd="0" presId="urn:microsoft.com/office/officeart/2005/8/layout/vList2"/>
    <dgm:cxn modelId="{87EA0585-FD1B-4AEC-BE0B-94E95D957C62}" type="presParOf" srcId="{90157A39-0ED2-4F9A-A095-A98D9D574C4C}" destId="{96C23C77-77F4-4A12-868A-D6DB6E00E8A3}" srcOrd="8" destOrd="0" presId="urn:microsoft.com/office/officeart/2005/8/layout/vList2"/>
    <dgm:cxn modelId="{AAF79545-063D-4711-9BDF-89809B6C1D5C}" type="presParOf" srcId="{90157A39-0ED2-4F9A-A095-A98D9D574C4C}" destId="{FDEFAB15-99EB-4337-A55D-0C0D7C76BAD0}" srcOrd="9" destOrd="0" presId="urn:microsoft.com/office/officeart/2005/8/layout/vList2"/>
    <dgm:cxn modelId="{B57FB076-B49C-456D-953A-9488814E6105}" type="presParOf" srcId="{90157A39-0ED2-4F9A-A095-A98D9D574C4C}" destId="{F0237D39-DD3D-4081-B418-C161510AE8F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382BE-25E5-4DEF-8D61-941EBB75BA2C}">
      <dsp:nvSpPr>
        <dsp:cNvPr id="0" name=""/>
        <dsp:cNvSpPr/>
      </dsp:nvSpPr>
      <dsp:spPr>
        <a:xfrm>
          <a:off x="0" y="4720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4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Engage Students</a:t>
          </a:r>
        </a:p>
      </dsp:txBody>
      <dsp:txXfrm>
        <a:off x="34269" y="506269"/>
        <a:ext cx="6503712" cy="633462"/>
      </dsp:txXfrm>
    </dsp:sp>
    <dsp:sp modelId="{AA531303-0EF1-4F64-92C4-0E5DBC03B97D}">
      <dsp:nvSpPr>
        <dsp:cNvPr id="0" name=""/>
        <dsp:cNvSpPr/>
      </dsp:nvSpPr>
      <dsp:spPr>
        <a:xfrm>
          <a:off x="0" y="12604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4084606"/>
                <a:satOff val="-4797"/>
                <a:lumOff val="1843"/>
                <a:alphaOff val="0"/>
                <a:shade val="36000"/>
                <a:satMod val="120000"/>
              </a:schemeClr>
              <a:schemeClr val="accent4">
                <a:hueOff val="4084606"/>
                <a:satOff val="-4797"/>
                <a:lumOff val="1843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Additional Incentive Beyond Grade</a:t>
          </a:r>
        </a:p>
      </dsp:txBody>
      <dsp:txXfrm>
        <a:off x="34269" y="1294669"/>
        <a:ext cx="6503712" cy="633462"/>
      </dsp:txXfrm>
    </dsp:sp>
    <dsp:sp modelId="{3C560269-BDC0-405B-A906-98EC20658893}">
      <dsp:nvSpPr>
        <dsp:cNvPr id="0" name=""/>
        <dsp:cNvSpPr/>
      </dsp:nvSpPr>
      <dsp:spPr>
        <a:xfrm>
          <a:off x="0" y="20488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8169213"/>
                <a:satOff val="-9594"/>
                <a:lumOff val="3686"/>
                <a:alphaOff val="0"/>
                <a:shade val="36000"/>
                <a:satMod val="120000"/>
              </a:schemeClr>
              <a:schemeClr val="accent4">
                <a:hueOff val="8169213"/>
                <a:satOff val="-9594"/>
                <a:lumOff val="3686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Pride of Place</a:t>
          </a:r>
        </a:p>
      </dsp:txBody>
      <dsp:txXfrm>
        <a:off x="34269" y="2083069"/>
        <a:ext cx="6503712" cy="633462"/>
      </dsp:txXfrm>
    </dsp:sp>
    <dsp:sp modelId="{043CBD53-5B25-47FB-8B32-A26DB218C096}">
      <dsp:nvSpPr>
        <dsp:cNvPr id="0" name=""/>
        <dsp:cNvSpPr/>
      </dsp:nvSpPr>
      <dsp:spPr>
        <a:xfrm>
          <a:off x="0" y="28372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12253820"/>
                <a:satOff val="-14392"/>
                <a:lumOff val="5530"/>
                <a:alphaOff val="0"/>
                <a:shade val="36000"/>
                <a:satMod val="120000"/>
              </a:schemeClr>
              <a:schemeClr val="accent4">
                <a:hueOff val="12253820"/>
                <a:satOff val="-14392"/>
                <a:lumOff val="553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Sense of Accomplishment</a:t>
          </a:r>
        </a:p>
      </dsp:txBody>
      <dsp:txXfrm>
        <a:off x="34269" y="2871469"/>
        <a:ext cx="6503712" cy="633462"/>
      </dsp:txXfrm>
    </dsp:sp>
    <dsp:sp modelId="{96C23C77-77F4-4A12-868A-D6DB6E00E8A3}">
      <dsp:nvSpPr>
        <dsp:cNvPr id="0" name=""/>
        <dsp:cNvSpPr/>
      </dsp:nvSpPr>
      <dsp:spPr>
        <a:xfrm>
          <a:off x="0" y="36256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16338426"/>
                <a:satOff val="-19189"/>
                <a:lumOff val="7373"/>
                <a:alphaOff val="0"/>
                <a:shade val="36000"/>
                <a:satMod val="120000"/>
              </a:schemeClr>
              <a:schemeClr val="accent4">
                <a:hueOff val="16338426"/>
                <a:satOff val="-19189"/>
                <a:lumOff val="7373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It’s fun</a:t>
          </a:r>
        </a:p>
      </dsp:txBody>
      <dsp:txXfrm>
        <a:off x="34269" y="3659869"/>
        <a:ext cx="6503712" cy="633462"/>
      </dsp:txXfrm>
    </dsp:sp>
    <dsp:sp modelId="{F0237D39-DD3D-4081-B418-C161510AE8F5}">
      <dsp:nvSpPr>
        <dsp:cNvPr id="0" name=""/>
        <dsp:cNvSpPr/>
      </dsp:nvSpPr>
      <dsp:spPr>
        <a:xfrm>
          <a:off x="0" y="4414000"/>
          <a:ext cx="6572250" cy="7020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4">
                <a:hueOff val="20423033"/>
                <a:satOff val="-23986"/>
                <a:lumOff val="9216"/>
                <a:alphaOff val="0"/>
                <a:shade val="36000"/>
                <a:satMod val="120000"/>
              </a:schemeClr>
              <a:schemeClr val="accent4">
                <a:hueOff val="20423033"/>
                <a:satOff val="-23986"/>
                <a:lumOff val="9216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outerShdw blurRad="50800" dist="19050" dir="5400000" algn="tl" rotWithShape="0">
            <a:srgbClr val="000000">
              <a:alpha val="6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strike="sngStrike" kern="1200" dirty="0"/>
            <a:t>Saves time</a:t>
          </a:r>
        </a:p>
      </dsp:txBody>
      <dsp:txXfrm>
        <a:off x="34269" y="4448269"/>
        <a:ext cx="6503712" cy="633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538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6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651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53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5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14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2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185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65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429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04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EDB7B62-BBA1-4B4F-B428-51FA25EA9509}" type="datetimeFigureOut">
              <a:rPr lang="en-US" smtClean="0"/>
              <a:t>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529C5E04-3687-490A-BA03-7A033AD491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97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BriggsNCCE18" TargetMode="External"/><Relationship Id="rId2" Type="http://schemas.openxmlformats.org/officeDocument/2006/relationships/hyperlink" Target="mailto:jbriggs@eastsideprep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signlab.madeateps.org/" TargetMode="External"/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BriggsNCCE18" TargetMode="External"/><Relationship Id="rId2" Type="http://schemas.openxmlformats.org/officeDocument/2006/relationships/hyperlink" Target="mailto:jbriggs@eastsideprep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5E99F-0B4B-4DC4-98C6-710BAA6B50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Bring the Real World In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280F1-AAE8-4068-BFB4-2F912DE16C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7" y="4415623"/>
            <a:ext cx="8484970" cy="1759889"/>
          </a:xfrm>
        </p:spPr>
        <p:txBody>
          <a:bodyPr>
            <a:normAutofit fontScale="62500" lnSpcReduction="20000"/>
          </a:bodyPr>
          <a:lstStyle/>
          <a:p>
            <a:r>
              <a:rPr lang="en-US" sz="2600" b="1" dirty="0"/>
              <a:t>Relevant, Meaningful Projects that Engage Students</a:t>
            </a:r>
          </a:p>
          <a:p>
            <a:r>
              <a:rPr lang="en-US" sz="2000" i="1" dirty="0"/>
              <a:t>Jonathan Briggs </a:t>
            </a:r>
          </a:p>
          <a:p>
            <a:r>
              <a:rPr lang="en-US" sz="2000" i="1" dirty="0"/>
              <a:t>Chief Technology &amp; Innovation Officer</a:t>
            </a:r>
          </a:p>
          <a:p>
            <a:r>
              <a:rPr lang="en-US" sz="2000" i="1" dirty="0"/>
              <a:t>Eastside Preparatory School</a:t>
            </a:r>
          </a:p>
          <a:p>
            <a:r>
              <a:rPr lang="en-US" sz="2000" i="1" dirty="0">
                <a:hlinkClick r:id="rId2"/>
              </a:rPr>
              <a:t>jbriggs@eastsideprep.org</a:t>
            </a:r>
            <a:endParaRPr lang="en-US" sz="2000" i="1" dirty="0"/>
          </a:p>
          <a:p>
            <a:r>
              <a:rPr lang="en-US" sz="2000" i="1" dirty="0">
                <a:hlinkClick r:id="rId3"/>
              </a:rPr>
              <a:t>http://bit.ly/BriggsNCCE18</a:t>
            </a:r>
            <a:r>
              <a:rPr lang="en-US" sz="2000" i="1" dirty="0"/>
              <a:t> </a:t>
            </a:r>
          </a:p>
          <a:p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435266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1A6598-09ED-4DD1-A3ED-892BA2EE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/>
              <a:t>Why?</a:t>
            </a:r>
          </a:p>
        </p:txBody>
      </p:sp>
      <p:graphicFrame>
        <p:nvGraphicFramePr>
          <p:cNvPr id="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518189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94595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68A96-3487-47FD-BA04-C48AEE16D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candidate projects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C11CB5-B0E6-43EA-8127-D3D59A47A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Projects that need to get done</a:t>
            </a:r>
          </a:p>
          <a:p>
            <a:r>
              <a:rPr lang="en-US" dirty="0"/>
              <a:t>Projects tied directly to courses</a:t>
            </a:r>
          </a:p>
          <a:p>
            <a:r>
              <a:rPr lang="en-US" dirty="0"/>
              <a:t>Projects that would be nice to have</a:t>
            </a:r>
          </a:p>
        </p:txBody>
      </p:sp>
      <p:sp>
        <p:nvSpPr>
          <p:cNvPr id="9" name="Arrow: Quad 8">
            <a:extLst>
              <a:ext uri="{FF2B5EF4-FFF2-40B4-BE49-F238E27FC236}">
                <a16:creationId xmlns:a16="http://schemas.microsoft.com/office/drawing/2014/main" id="{D8C324D7-15DB-44D6-9596-D601608048B4}"/>
              </a:ext>
            </a:extLst>
          </p:cNvPr>
          <p:cNvSpPr/>
          <p:nvPr/>
        </p:nvSpPr>
        <p:spPr>
          <a:xfrm>
            <a:off x="5625550" y="1630017"/>
            <a:ext cx="5506279" cy="5082209"/>
          </a:xfrm>
          <a:prstGeom prst="quadArrow">
            <a:avLst>
              <a:gd name="adj1" fmla="val 6585"/>
              <a:gd name="adj2" fmla="val 5569"/>
              <a:gd name="adj3" fmla="val 60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		      Importance of timely completion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1357F0-A63A-4E8C-9E21-95E52EFF9BFC}"/>
              </a:ext>
            </a:extLst>
          </p:cNvPr>
          <p:cNvSpPr txBox="1"/>
          <p:nvPr/>
        </p:nvSpPr>
        <p:spPr>
          <a:xfrm rot="16200000">
            <a:off x="7246720" y="2604817"/>
            <a:ext cx="2250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Guidance Required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32C773-64C6-4974-B7FC-6B61F6A9EA37}"/>
              </a:ext>
            </a:extLst>
          </p:cNvPr>
          <p:cNvSpPr txBox="1"/>
          <p:nvPr/>
        </p:nvSpPr>
        <p:spPr>
          <a:xfrm>
            <a:off x="8984974" y="2093842"/>
            <a:ext cx="20739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Students help </a:t>
            </a:r>
          </a:p>
          <a:p>
            <a:r>
              <a:rPr lang="en-US" dirty="0"/>
              <a:t>by prototyping designs or proof of concepts.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939E2-10BA-40F3-A28E-382CAD2057DD}"/>
              </a:ext>
            </a:extLst>
          </p:cNvPr>
          <p:cNvSpPr txBox="1"/>
          <p:nvPr/>
        </p:nvSpPr>
        <p:spPr>
          <a:xfrm>
            <a:off x="5897217" y="4731026"/>
            <a:ext cx="207396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Students can take these projects on solo or in teams.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D1BABA-AE51-4334-91CC-B15F1B791FA7}"/>
              </a:ext>
            </a:extLst>
          </p:cNvPr>
          <p:cNvSpPr txBox="1"/>
          <p:nvPr/>
        </p:nvSpPr>
        <p:spPr>
          <a:xfrm>
            <a:off x="5869490" y="2450227"/>
            <a:ext cx="2073965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These projects are rarely successful unless tied to courses.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9C4BD1-88C6-4626-AE79-D559D2D8C0B2}"/>
              </a:ext>
            </a:extLst>
          </p:cNvPr>
          <p:cNvSpPr txBox="1"/>
          <p:nvPr/>
        </p:nvSpPr>
        <p:spPr>
          <a:xfrm>
            <a:off x="8791594" y="4802488"/>
            <a:ext cx="2073965" cy="1200329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/>
              <a:t>These projects rarely exist, you would have done them already.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DEBFB69-5E9C-4608-943E-62272787D8E4}"/>
              </a:ext>
            </a:extLst>
          </p:cNvPr>
          <p:cNvSpPr/>
          <p:nvPr/>
        </p:nvSpPr>
        <p:spPr>
          <a:xfrm>
            <a:off x="781878" y="1203644"/>
            <a:ext cx="45719" cy="114947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0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C7FF924-8DA0-4BE9-8C7E-095B0EC13A4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029B4A8-2CF0-48DC-B29E-F3B62EDDC445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71DA811-F7AE-460D-9891-57F221994B9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747795E-BBFD-44B4-892D-2054745A8418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C995DD3C-127B-47AD-8062-A51026080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648048"/>
            <a:ext cx="5112461" cy="55721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E2EE5F-C319-4809-9190-718BB0223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Makerspace tutorials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E9BF7-1698-4546-A051-251331034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Goal: To launch students into using makerspace tools</a:t>
            </a:r>
          </a:p>
          <a:p>
            <a:pPr lvl="1"/>
            <a:r>
              <a:rPr lang="en-US" sz="1600" dirty="0"/>
              <a:t>More consumable than web tutorials</a:t>
            </a:r>
          </a:p>
          <a:p>
            <a:pPr lvl="1"/>
            <a:r>
              <a:rPr lang="en-US" sz="1600" dirty="0"/>
              <a:t>Written to a 5</a:t>
            </a:r>
            <a:r>
              <a:rPr lang="en-US" sz="1600" baseline="30000" dirty="0"/>
              <a:t>th</a:t>
            </a:r>
            <a:r>
              <a:rPr lang="en-US" sz="1600" dirty="0"/>
              <a:t>-12</a:t>
            </a:r>
            <a:r>
              <a:rPr lang="en-US" sz="1600" baseline="30000" dirty="0"/>
              <a:t>th</a:t>
            </a:r>
            <a:r>
              <a:rPr lang="en-US" sz="1600" dirty="0"/>
              <a:t> grade student audience</a:t>
            </a:r>
          </a:p>
          <a:p>
            <a:r>
              <a:rPr lang="en-US" sz="1800" dirty="0"/>
              <a:t>Often a leveling up activity for a tool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5C6-D4BF-46D1-90C4-FB3B1709B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21" y="3916470"/>
            <a:ext cx="4550104" cy="131043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723DE2-182D-44DE-A36F-C9E354A67212}"/>
              </a:ext>
            </a:extLst>
          </p:cNvPr>
          <p:cNvGrpSpPr/>
          <p:nvPr/>
        </p:nvGrpSpPr>
        <p:grpSpPr>
          <a:xfrm>
            <a:off x="10678855" y="108036"/>
            <a:ext cx="1504125" cy="1310430"/>
            <a:chOff x="10678855" y="108036"/>
            <a:chExt cx="1504125" cy="1310430"/>
          </a:xfrm>
        </p:grpSpPr>
        <p:sp>
          <p:nvSpPr>
            <p:cNvPr id="14" name="Arrow: Quad 13">
              <a:extLst>
                <a:ext uri="{FF2B5EF4-FFF2-40B4-BE49-F238E27FC236}">
                  <a16:creationId xmlns:a16="http://schemas.microsoft.com/office/drawing/2014/main" id="{475176BF-F849-45E7-BC5F-591DA1C4A661}"/>
                </a:ext>
              </a:extLst>
            </p:cNvPr>
            <p:cNvSpPr/>
            <p:nvPr/>
          </p:nvSpPr>
          <p:spPr>
            <a:xfrm>
              <a:off x="10678855" y="108036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5" name="Star: 4 Points 4">
              <a:extLst>
                <a:ext uri="{FF2B5EF4-FFF2-40B4-BE49-F238E27FC236}">
                  <a16:creationId xmlns:a16="http://schemas.microsoft.com/office/drawing/2014/main" id="{9E8BC937-C110-4DF5-9BE6-2B85380825FA}"/>
                </a:ext>
              </a:extLst>
            </p:cNvPr>
            <p:cNvSpPr/>
            <p:nvPr/>
          </p:nvSpPr>
          <p:spPr>
            <a:xfrm>
              <a:off x="10919792" y="989509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031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1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2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7B03FC4-6BC4-4572-9B07-DD089C4FA6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2014663"/>
            <a:ext cx="6882269" cy="283893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A25FBD-8650-49E7-98FB-BCA16E414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Student Weekly Email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A64A4-281E-468B-BBFF-84924217D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Goal: To make a nicer looking student newsletter</a:t>
            </a:r>
          </a:p>
          <a:p>
            <a:r>
              <a:rPr lang="en-US" sz="1600" dirty="0"/>
              <a:t>Graphic Design Project</a:t>
            </a:r>
          </a:p>
          <a:p>
            <a:pPr lvl="1"/>
            <a:r>
              <a:rPr lang="en-US" sz="1400" dirty="0"/>
              <a:t>Student designed and created graphics</a:t>
            </a:r>
          </a:p>
          <a:p>
            <a:pPr lvl="1"/>
            <a:r>
              <a:rPr lang="en-US" sz="1400" dirty="0"/>
              <a:t>Tech assisted the implementation into an HTML email</a:t>
            </a:r>
          </a:p>
          <a:p>
            <a:pPr marL="274320" lvl="1" indent="0">
              <a:buNone/>
            </a:pPr>
            <a:endParaRPr lang="en-US" sz="1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E24762-5135-4407-A79B-7EA51F968698}"/>
              </a:ext>
            </a:extLst>
          </p:cNvPr>
          <p:cNvGrpSpPr/>
          <p:nvPr/>
        </p:nvGrpSpPr>
        <p:grpSpPr>
          <a:xfrm>
            <a:off x="90368" y="0"/>
            <a:ext cx="1504125" cy="1310430"/>
            <a:chOff x="90368" y="0"/>
            <a:chExt cx="1504125" cy="1310430"/>
          </a:xfrm>
        </p:grpSpPr>
        <p:sp>
          <p:nvSpPr>
            <p:cNvPr id="16" name="Arrow: Quad 15">
              <a:extLst>
                <a:ext uri="{FF2B5EF4-FFF2-40B4-BE49-F238E27FC236}">
                  <a16:creationId xmlns:a16="http://schemas.microsoft.com/office/drawing/2014/main" id="{01B73ECB-237A-432C-B81F-6F1E114EDDAB}"/>
                </a:ext>
              </a:extLst>
            </p:cNvPr>
            <p:cNvSpPr/>
            <p:nvPr/>
          </p:nvSpPr>
          <p:spPr>
            <a:xfrm>
              <a:off x="90368" y="0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20" name="Star: 4 Points 19">
              <a:extLst>
                <a:ext uri="{FF2B5EF4-FFF2-40B4-BE49-F238E27FC236}">
                  <a16:creationId xmlns:a16="http://schemas.microsoft.com/office/drawing/2014/main" id="{2A3537AB-B599-4082-B528-819232E7209B}"/>
                </a:ext>
              </a:extLst>
            </p:cNvPr>
            <p:cNvSpPr/>
            <p:nvPr/>
          </p:nvSpPr>
          <p:spPr>
            <a:xfrm>
              <a:off x="331305" y="881473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8923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7C409-1CEB-4298-91A4-E0FF8619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3206" y="484632"/>
            <a:ext cx="5965041" cy="1609344"/>
          </a:xfrm>
        </p:spPr>
        <p:txBody>
          <a:bodyPr/>
          <a:lstStyle/>
          <a:p>
            <a:r>
              <a:rPr lang="en-US" dirty="0"/>
              <a:t>Transcript Redesign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358DB-E6E2-4726-977F-E6C1C5C41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206" y="2121408"/>
            <a:ext cx="5965042" cy="4050792"/>
          </a:xfrm>
        </p:spPr>
        <p:txBody>
          <a:bodyPr/>
          <a:lstStyle/>
          <a:p>
            <a:r>
              <a:rPr lang="en-US" dirty="0"/>
              <a:t>Goal: To build a more modern looking transcript design</a:t>
            </a:r>
          </a:p>
          <a:p>
            <a:pPr lvl="1"/>
            <a:r>
              <a:rPr lang="en-US" dirty="0"/>
              <a:t>Needed to accommodate longer course titles</a:t>
            </a:r>
          </a:p>
          <a:p>
            <a:pPr lvl="1"/>
            <a:r>
              <a:rPr lang="en-US" dirty="0"/>
              <a:t>Needed to accommodate seminars</a:t>
            </a:r>
          </a:p>
          <a:p>
            <a:pPr lvl="1"/>
            <a:r>
              <a:rPr lang="en-US" dirty="0"/>
              <a:t>Moving from landscape to portrait</a:t>
            </a:r>
          </a:p>
          <a:p>
            <a:r>
              <a:rPr lang="en-US" dirty="0"/>
              <a:t>Graphic design project (student)</a:t>
            </a:r>
          </a:p>
          <a:p>
            <a:pPr lvl="1"/>
            <a:r>
              <a:rPr lang="en-US" dirty="0"/>
              <a:t>Programming done by school </a:t>
            </a:r>
          </a:p>
          <a:p>
            <a:pPr lvl="1"/>
            <a:r>
              <a:rPr lang="en-US" dirty="0"/>
              <a:t>Final design done by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4A0736-BFAA-46EC-A5E2-C0EFFC9CD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295872" cy="68580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D0748DD-FC75-4B4E-9ADC-5E18213B36CF}"/>
              </a:ext>
            </a:extLst>
          </p:cNvPr>
          <p:cNvGrpSpPr/>
          <p:nvPr/>
        </p:nvGrpSpPr>
        <p:grpSpPr>
          <a:xfrm>
            <a:off x="10678855" y="108036"/>
            <a:ext cx="1504125" cy="1310430"/>
            <a:chOff x="10678855" y="108036"/>
            <a:chExt cx="1504125" cy="1310430"/>
          </a:xfrm>
        </p:grpSpPr>
        <p:sp>
          <p:nvSpPr>
            <p:cNvPr id="5" name="Arrow: Quad 4">
              <a:extLst>
                <a:ext uri="{FF2B5EF4-FFF2-40B4-BE49-F238E27FC236}">
                  <a16:creationId xmlns:a16="http://schemas.microsoft.com/office/drawing/2014/main" id="{889AE8B9-8B91-4D52-B7AD-3A20BE6561D1}"/>
                </a:ext>
              </a:extLst>
            </p:cNvPr>
            <p:cNvSpPr/>
            <p:nvPr/>
          </p:nvSpPr>
          <p:spPr>
            <a:xfrm>
              <a:off x="10678855" y="108036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6" name="Star: 4 Points 5">
              <a:extLst>
                <a:ext uri="{FF2B5EF4-FFF2-40B4-BE49-F238E27FC236}">
                  <a16:creationId xmlns:a16="http://schemas.microsoft.com/office/drawing/2014/main" id="{852DD1D0-4F31-45DA-8550-6E5B88BE6BC3}"/>
                </a:ext>
              </a:extLst>
            </p:cNvPr>
            <p:cNvSpPr/>
            <p:nvPr/>
          </p:nvSpPr>
          <p:spPr>
            <a:xfrm>
              <a:off x="11734800" y="108036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0725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D6C845B-DA76-4D96-9318-B4046205FC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1515698"/>
            <a:ext cx="6882269" cy="38368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418DE0-36B3-4E6F-86EC-C9335975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Online Course Catalog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71EA6-34ED-45F4-A96E-1B6560113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sz="1600"/>
              <a:t>Goal: A more attractive course catalog</a:t>
            </a:r>
          </a:p>
          <a:p>
            <a:r>
              <a:rPr lang="en-US" sz="1600"/>
              <a:t>Student did initial design</a:t>
            </a:r>
          </a:p>
          <a:p>
            <a:pPr lvl="1"/>
            <a:r>
              <a:rPr lang="en-US" sz="1600"/>
              <a:t>Tech, Curriculum and Arts finished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CC09F4-F207-4479-8FB8-497462BEA1DF}"/>
              </a:ext>
            </a:extLst>
          </p:cNvPr>
          <p:cNvGrpSpPr/>
          <p:nvPr/>
        </p:nvGrpSpPr>
        <p:grpSpPr>
          <a:xfrm>
            <a:off x="10678855" y="108036"/>
            <a:ext cx="1504125" cy="1310430"/>
            <a:chOff x="10678855" y="108036"/>
            <a:chExt cx="1504125" cy="1310430"/>
          </a:xfrm>
        </p:grpSpPr>
        <p:sp>
          <p:nvSpPr>
            <p:cNvPr id="10" name="Arrow: Quad 9">
              <a:extLst>
                <a:ext uri="{FF2B5EF4-FFF2-40B4-BE49-F238E27FC236}">
                  <a16:creationId xmlns:a16="http://schemas.microsoft.com/office/drawing/2014/main" id="{78199FA3-C0DD-48CB-8F38-E8F5DDE42301}"/>
                </a:ext>
              </a:extLst>
            </p:cNvPr>
            <p:cNvSpPr/>
            <p:nvPr/>
          </p:nvSpPr>
          <p:spPr>
            <a:xfrm>
              <a:off x="10678855" y="108036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14" name="Star: 4 Points 13">
              <a:extLst>
                <a:ext uri="{FF2B5EF4-FFF2-40B4-BE49-F238E27FC236}">
                  <a16:creationId xmlns:a16="http://schemas.microsoft.com/office/drawing/2014/main" id="{559A746B-3F16-4976-879B-CE22389F3637}"/>
                </a:ext>
              </a:extLst>
            </p:cNvPr>
            <p:cNvSpPr/>
            <p:nvPr/>
          </p:nvSpPr>
          <p:spPr>
            <a:xfrm>
              <a:off x="11768945" y="135670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0683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07F6E865-6D89-4138-8263-630F6F7A9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775854"/>
            <a:ext cx="6882269" cy="53165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6A6B95-E9A1-45BC-8C2F-11EB786C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 dirty="0" err="1"/>
              <a:t>EPSigns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9534E-0658-4A16-966C-9F3ABF22B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sz="1600"/>
              <a:t>Goal: Create a digital signage system</a:t>
            </a:r>
          </a:p>
          <a:p>
            <a:pPr lvl="1"/>
            <a:r>
              <a:rPr lang="en-US" sz="1600"/>
              <a:t>Raspberry Pi’s connected to network and TVs</a:t>
            </a:r>
          </a:p>
          <a:p>
            <a:pPr lvl="1"/>
            <a:r>
              <a:rPr lang="en-US" sz="1600"/>
              <a:t>Central server to control them en masse</a:t>
            </a:r>
          </a:p>
          <a:p>
            <a:r>
              <a:rPr lang="en-US" sz="1600"/>
              <a:t>Single Student (Alum)</a:t>
            </a:r>
          </a:p>
          <a:p>
            <a:pPr lvl="1"/>
            <a:r>
              <a:rPr lang="en-US" sz="1600"/>
              <a:t>Summer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937514-351E-4D86-9CA9-6A8D8D9579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"/>
            <a:ext cx="3226904" cy="198037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00A61DE-EAEB-4E39-B0F2-9949E4D373E0}"/>
              </a:ext>
            </a:extLst>
          </p:cNvPr>
          <p:cNvGrpSpPr/>
          <p:nvPr/>
        </p:nvGrpSpPr>
        <p:grpSpPr>
          <a:xfrm>
            <a:off x="10678855" y="108036"/>
            <a:ext cx="1504125" cy="1310430"/>
            <a:chOff x="10678855" y="108036"/>
            <a:chExt cx="1504125" cy="1310430"/>
          </a:xfrm>
        </p:grpSpPr>
        <p:sp>
          <p:nvSpPr>
            <p:cNvPr id="10" name="Arrow: Quad 9">
              <a:extLst>
                <a:ext uri="{FF2B5EF4-FFF2-40B4-BE49-F238E27FC236}">
                  <a16:creationId xmlns:a16="http://schemas.microsoft.com/office/drawing/2014/main" id="{6B55C6A6-9363-4682-8CCF-EEFA089B85B0}"/>
                </a:ext>
              </a:extLst>
            </p:cNvPr>
            <p:cNvSpPr/>
            <p:nvPr/>
          </p:nvSpPr>
          <p:spPr>
            <a:xfrm>
              <a:off x="10678855" y="108036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14" name="Star: 4 Points 13">
              <a:extLst>
                <a:ext uri="{FF2B5EF4-FFF2-40B4-BE49-F238E27FC236}">
                  <a16:creationId xmlns:a16="http://schemas.microsoft.com/office/drawing/2014/main" id="{21CEF28C-0BEA-4B01-B1D1-E17B34F9CE92}"/>
                </a:ext>
              </a:extLst>
            </p:cNvPr>
            <p:cNvSpPr/>
            <p:nvPr/>
          </p:nvSpPr>
          <p:spPr>
            <a:xfrm>
              <a:off x="11700385" y="171119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91442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02F250-4AC7-4C83-8D98-F8B1C5E3AF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30184" y="-2655"/>
            <a:ext cx="2996169" cy="33585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CE5EFF9-B12A-4A10-94DD-F33EDBCD270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69317" cy="3355942"/>
          </a:xfrm>
          <a:prstGeom prst="rect">
            <a:avLst/>
          </a:prstGeom>
          <a:blipFill dpi="0"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/>
            </a:blip>
            <a:srcRect/>
            <a:tile tx="0" ty="0" sx="92000" sy="89000" flip="xy" algn="ctr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542B2B-F854-466C-A059-177CBBD913D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140"/>
          <a:stretch/>
        </p:blipFill>
        <p:spPr>
          <a:xfrm>
            <a:off x="20" y="3504904"/>
            <a:ext cx="5926333" cy="33530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6EEE46-1E2E-459B-85C5-B12A77BED95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220" y="0"/>
            <a:ext cx="6104779" cy="6857999"/>
          </a:xfrm>
          <a:prstGeom prst="rect">
            <a:avLst/>
          </a:prstGeom>
          <a:blipFill dpi="0" rotWithShape="1">
            <a:blip r:embed="rId5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B3C3B5B-B6A2-4C52-831F-3D4FBEF9254F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4E7942F-7C05-45E8-B6CD-0D22951E777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91AFEAF-5CBA-4B38-AFF0-10ED1F5F972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9EFA7B-EF1B-4A4D-9E31-ED4921188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/>
              <a:t>3D print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EB70-835E-475C-8B8F-BA0AA119D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Goal: To create a single entry point for printing to our 3D printers</a:t>
            </a:r>
          </a:p>
          <a:p>
            <a:pPr lvl="1"/>
            <a:r>
              <a:rPr lang="en-US" dirty="0"/>
              <a:t>All 3D printers connected to one computer running </a:t>
            </a:r>
            <a:r>
              <a:rPr lang="en-US" dirty="0" err="1"/>
              <a:t>octoprint</a:t>
            </a:r>
            <a:endParaRPr lang="en-US" dirty="0"/>
          </a:p>
          <a:p>
            <a:pPr lvl="1"/>
            <a:r>
              <a:rPr lang="en-US" dirty="0"/>
              <a:t>Ability to load prints over the web to the print server</a:t>
            </a:r>
          </a:p>
          <a:p>
            <a:r>
              <a:rPr lang="en-US" sz="1800" dirty="0"/>
              <a:t>Small group of students</a:t>
            </a:r>
          </a:p>
          <a:p>
            <a:pPr lvl="1"/>
            <a:r>
              <a:rPr lang="en-US" dirty="0"/>
              <a:t>Summer</a:t>
            </a:r>
          </a:p>
          <a:p>
            <a:pPr lvl="1"/>
            <a:r>
              <a:rPr lang="en-US" dirty="0"/>
              <a:t>A work in progress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B1A3053-0880-4C61-AF51-B2471DAE44C1}"/>
              </a:ext>
            </a:extLst>
          </p:cNvPr>
          <p:cNvGrpSpPr/>
          <p:nvPr/>
        </p:nvGrpSpPr>
        <p:grpSpPr>
          <a:xfrm>
            <a:off x="10509841" y="171119"/>
            <a:ext cx="1504125" cy="1310430"/>
            <a:chOff x="10509841" y="171119"/>
            <a:chExt cx="1504125" cy="1310430"/>
          </a:xfrm>
        </p:grpSpPr>
        <p:sp>
          <p:nvSpPr>
            <p:cNvPr id="11" name="Arrow: Quad 10">
              <a:extLst>
                <a:ext uri="{FF2B5EF4-FFF2-40B4-BE49-F238E27FC236}">
                  <a16:creationId xmlns:a16="http://schemas.microsoft.com/office/drawing/2014/main" id="{11BDB174-2861-49A7-B2FE-B4B148E49E56}"/>
                </a:ext>
              </a:extLst>
            </p:cNvPr>
            <p:cNvSpPr/>
            <p:nvPr/>
          </p:nvSpPr>
          <p:spPr>
            <a:xfrm>
              <a:off x="10509841" y="171119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13" name="Star: 4 Points 12">
              <a:extLst>
                <a:ext uri="{FF2B5EF4-FFF2-40B4-BE49-F238E27FC236}">
                  <a16:creationId xmlns:a16="http://schemas.microsoft.com/office/drawing/2014/main" id="{7DE04A83-E8E0-4C46-A6B1-F68DFD748745}"/>
                </a:ext>
              </a:extLst>
            </p:cNvPr>
            <p:cNvSpPr/>
            <p:nvPr/>
          </p:nvSpPr>
          <p:spPr>
            <a:xfrm>
              <a:off x="10936307" y="411694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5917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95BC10F-28F2-43C8-9B67-1D3A0543A7F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0304908-7666-49AF-8BE8-B722183B3938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06BD438-6F5A-499B-9867-7B6FF7633C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FC5E2A3-26AB-4A75-9D71-38E96FBB5E0B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6FE62614-9100-4AD7-ADC9-175FFC0EDA3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877236"/>
            <a:ext cx="3369910" cy="1221592"/>
          </a:xfrm>
          <a:prstGeom prst="rect">
            <a:avLst/>
          </a:prstGeom>
        </p:spPr>
      </p:pic>
      <p:pic>
        <p:nvPicPr>
          <p:cNvPr id="4" name="Picture 3" descr="A close up of a logo&#10;&#10;Description generated with high confidence">
            <a:extLst>
              <a:ext uri="{FF2B5EF4-FFF2-40B4-BE49-F238E27FC236}">
                <a16:creationId xmlns:a16="http://schemas.microsoft.com/office/drawing/2014/main" id="{81FF18A9-8054-48F5-91BD-22DC0D356D6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080" y="4584888"/>
            <a:ext cx="3369910" cy="1238441"/>
          </a:xfrm>
          <a:prstGeom prst="rect">
            <a:avLst/>
          </a:prstGeom>
        </p:spPr>
      </p:pic>
      <p:pic>
        <p:nvPicPr>
          <p:cNvPr id="5" name="Picture 4" descr="A screen shot of a computer&#10;&#10;Description generated with very high confidence">
            <a:extLst>
              <a:ext uri="{FF2B5EF4-FFF2-40B4-BE49-F238E27FC236}">
                <a16:creationId xmlns:a16="http://schemas.microsoft.com/office/drawing/2014/main" id="{F6EA5BBC-66E5-4046-8622-52FBDCD0595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439" y="2486209"/>
            <a:ext cx="2109192" cy="17084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58996D-13CF-47B0-97A6-DA3733E21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400" dirty="0"/>
              <a:t>Design Lab Web Application </a:t>
            </a:r>
            <a:r>
              <a:rPr lang="en-US" sz="3400" dirty="0">
                <a:hlinkClick r:id="rId8"/>
              </a:rPr>
              <a:t>http://www.designlab.madeateps.org/</a:t>
            </a:r>
            <a:r>
              <a:rPr lang="en-US" sz="34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A72D5-859E-454D-B431-C0659F8D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121408"/>
            <a:ext cx="6730276" cy="4050792"/>
          </a:xfrm>
        </p:spPr>
        <p:txBody>
          <a:bodyPr>
            <a:normAutofit/>
          </a:bodyPr>
          <a:lstStyle/>
          <a:p>
            <a:r>
              <a:rPr lang="en-US" sz="1800"/>
              <a:t>Goal: create a resource to explain…</a:t>
            </a:r>
          </a:p>
          <a:p>
            <a:pPr lvl="1"/>
            <a:r>
              <a:rPr lang="en-US"/>
              <a:t>The tools in the design lab (maker space)</a:t>
            </a:r>
          </a:p>
          <a:p>
            <a:pPr lvl="1"/>
            <a:r>
              <a:rPr lang="en-US"/>
              <a:t>The certification levels for each of the tools</a:t>
            </a:r>
          </a:p>
          <a:p>
            <a:pPr lvl="1"/>
            <a:r>
              <a:rPr lang="en-US"/>
              <a:t>Track certifications of students and teachers</a:t>
            </a:r>
          </a:p>
          <a:p>
            <a:r>
              <a:rPr lang="en-US" sz="1800"/>
              <a:t>Team of students (Summer Project)</a:t>
            </a:r>
          </a:p>
          <a:p>
            <a:pPr lvl="1"/>
            <a:r>
              <a:rPr lang="en-US"/>
              <a:t>Web</a:t>
            </a:r>
          </a:p>
          <a:p>
            <a:pPr lvl="1"/>
            <a:r>
              <a:rPr lang="en-US"/>
              <a:t>Coding</a:t>
            </a:r>
          </a:p>
          <a:p>
            <a:pPr lvl="1"/>
            <a:r>
              <a:rPr lang="en-US"/>
              <a:t>Photos</a:t>
            </a:r>
          </a:p>
          <a:p>
            <a:pPr lvl="1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7A3551B-11E5-4512-88E2-4C707946778B}"/>
              </a:ext>
            </a:extLst>
          </p:cNvPr>
          <p:cNvGrpSpPr/>
          <p:nvPr/>
        </p:nvGrpSpPr>
        <p:grpSpPr>
          <a:xfrm>
            <a:off x="10678855" y="88158"/>
            <a:ext cx="1504125" cy="1310430"/>
            <a:chOff x="10678855" y="88158"/>
            <a:chExt cx="1504125" cy="1310430"/>
          </a:xfrm>
        </p:grpSpPr>
        <p:sp>
          <p:nvSpPr>
            <p:cNvPr id="39" name="Arrow: Quad 38">
              <a:extLst>
                <a:ext uri="{FF2B5EF4-FFF2-40B4-BE49-F238E27FC236}">
                  <a16:creationId xmlns:a16="http://schemas.microsoft.com/office/drawing/2014/main" id="{8D839C2F-2D76-4A97-8EC8-4FC00233263D}"/>
                </a:ext>
              </a:extLst>
            </p:cNvPr>
            <p:cNvSpPr/>
            <p:nvPr/>
          </p:nvSpPr>
          <p:spPr>
            <a:xfrm>
              <a:off x="10678855" y="88158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40" name="Star: 4 Points 39">
              <a:extLst>
                <a:ext uri="{FF2B5EF4-FFF2-40B4-BE49-F238E27FC236}">
                  <a16:creationId xmlns:a16="http://schemas.microsoft.com/office/drawing/2014/main" id="{FC787B48-A7BE-4013-B800-32387085FCE8}"/>
                </a:ext>
              </a:extLst>
            </p:cNvPr>
            <p:cNvSpPr/>
            <p:nvPr/>
          </p:nvSpPr>
          <p:spPr>
            <a:xfrm>
              <a:off x="11484256" y="394411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88685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AF35CD-DA30-4E34-B0F3-32C27766DA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FC42DC-2C46-47C4-BC61-530557385DBD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4B91A37-AA1F-4966-8ACF-93023547DA9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7B17AC5-0931-432F-9A4A-DDCFAA010AB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188EAFB-11D3-411C-800F-7A4CEB2C2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99" y="1498493"/>
            <a:ext cx="6882269" cy="38712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4F5A1C-6E4C-4223-B925-871553D95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6350" y="48463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Logo and PPT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009BE-133B-4A71-88EB-BB3122127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6351" y="2121408"/>
            <a:ext cx="354403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Goal: To showcase work</a:t>
            </a:r>
          </a:p>
          <a:p>
            <a:pPr lvl="1"/>
            <a:r>
              <a:rPr lang="en-US" sz="1600" dirty="0"/>
              <a:t>Needed consistent design that could house any content</a:t>
            </a:r>
          </a:p>
          <a:p>
            <a:r>
              <a:rPr lang="en-US" sz="1600" dirty="0"/>
              <a:t>Student Graphic Design Project</a:t>
            </a:r>
          </a:p>
          <a:p>
            <a:pPr lvl="1"/>
            <a:r>
              <a:rPr lang="en-US" sz="1400" dirty="0"/>
              <a:t>Logo bottom right was another student’s project.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DE163-8034-4981-B225-4320BF739801}"/>
              </a:ext>
            </a:extLst>
          </p:cNvPr>
          <p:cNvGrpSpPr/>
          <p:nvPr/>
        </p:nvGrpSpPr>
        <p:grpSpPr>
          <a:xfrm>
            <a:off x="10678855" y="108036"/>
            <a:ext cx="1504125" cy="1310430"/>
            <a:chOff x="10678855" y="108036"/>
            <a:chExt cx="1504125" cy="1310430"/>
          </a:xfrm>
        </p:grpSpPr>
        <p:sp>
          <p:nvSpPr>
            <p:cNvPr id="20" name="Arrow: Quad 19">
              <a:extLst>
                <a:ext uri="{FF2B5EF4-FFF2-40B4-BE49-F238E27FC236}">
                  <a16:creationId xmlns:a16="http://schemas.microsoft.com/office/drawing/2014/main" id="{6303334D-9EE3-4486-9073-97A7860633B8}"/>
                </a:ext>
              </a:extLst>
            </p:cNvPr>
            <p:cNvSpPr/>
            <p:nvPr/>
          </p:nvSpPr>
          <p:spPr>
            <a:xfrm>
              <a:off x="10678855" y="108036"/>
              <a:ext cx="1504125" cy="1310430"/>
            </a:xfrm>
            <a:prstGeom prst="quadArrow">
              <a:avLst>
                <a:gd name="adj1" fmla="val 6585"/>
                <a:gd name="adj2" fmla="val 5569"/>
                <a:gd name="adj3" fmla="val 607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				       </a:t>
              </a:r>
            </a:p>
          </p:txBody>
        </p:sp>
        <p:sp>
          <p:nvSpPr>
            <p:cNvPr id="22" name="Star: 4 Points 21">
              <a:extLst>
                <a:ext uri="{FF2B5EF4-FFF2-40B4-BE49-F238E27FC236}">
                  <a16:creationId xmlns:a16="http://schemas.microsoft.com/office/drawing/2014/main" id="{B48D4070-4E47-45BA-92A8-C681DDB79BA4}"/>
                </a:ext>
              </a:extLst>
            </p:cNvPr>
            <p:cNvSpPr/>
            <p:nvPr/>
          </p:nvSpPr>
          <p:spPr>
            <a:xfrm>
              <a:off x="10919792" y="989509"/>
              <a:ext cx="345475" cy="348962"/>
            </a:xfrm>
            <a:prstGeom prst="star4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4603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DCC0DCE3-8753-43BB-86D2-6452D91E417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8BC7A6-65CA-4655-8641-7BDE9699BF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755CF4-45A8-4971-A14E-D6DE02B4827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21F62D5-850C-4310-A813-747E4643379A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D4B505-4A68-456B-9AFD-344192BE94E9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7F9A339-5395-403B-B163-DFDDD9E099F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B945C839-5223-449A-83FF-07A83C46BCE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D673E84-7710-46C2-AB60-0C54F719CC9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9087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079E1D-ED2D-4F81-8AEE-6DC9358824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755" y="1266573"/>
            <a:ext cx="4282130" cy="5386328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139CA32C-70F8-4CA5-AA5D-57191F4D875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033" y="928117"/>
            <a:ext cx="338328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2A7090A-8739-4C0E-AE2B-E9574F8390E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033" y="5782820"/>
            <a:ext cx="338328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74DD241-70FF-4D92-99B7-2E3262D3476B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7C4DBDA-CE47-4C85-9D28-009A33B03B5D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402800A-EB0F-495B-AD52-CBAF6B3FFC1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B5B54D0-6EE7-42BE-AB35-0BEF42AAA3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2991" y="252591"/>
            <a:ext cx="5817795" cy="34761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4061A9-490C-4057-A987-455B9A69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719" y="1432223"/>
            <a:ext cx="2897826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5100" kern="1200" cap="all" baseline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Generating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39860E-A336-4E78-BD47-D7C5BBFF0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719" y="4068923"/>
            <a:ext cx="2897826" cy="1408333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dirty="0"/>
              <a:t>Projects Tied to Courses</a:t>
            </a:r>
          </a:p>
          <a:p>
            <a:pPr marL="0" indent="0">
              <a:buNone/>
            </a:pPr>
            <a:r>
              <a:rPr lang="en-US" sz="1600" dirty="0"/>
              <a:t>Crowdsource ideas. </a:t>
            </a:r>
          </a:p>
          <a:p>
            <a:pPr marL="0" indent="0">
              <a:buNone/>
            </a:pPr>
            <a:r>
              <a:rPr lang="en-US" sz="1600" dirty="0"/>
              <a:t>You need quantity.</a:t>
            </a:r>
          </a:p>
          <a:p>
            <a:pPr marL="0" indent="0">
              <a:buNone/>
            </a:pPr>
            <a:r>
              <a:rPr lang="en-US" sz="1600" dirty="0"/>
              <a:t>Let students choose among the options.</a:t>
            </a:r>
          </a:p>
        </p:txBody>
      </p:sp>
    </p:spTree>
    <p:extLst>
      <p:ext uri="{BB962C8B-B14F-4D97-AF65-F5344CB8AC3E}">
        <p14:creationId xmlns:p14="http://schemas.microsoft.com/office/powerpoint/2010/main" val="3800456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49A7D3-684C-4C59-A4B6-7B308A6AD34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1087B-C592-40E7-B532-60B453A2FE6A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AE7447-E8F8-4A0F-9E3D-94842BFF886E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5981F80-69EE-4E2B-82A8-47FDFD7720AC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6CE0473-0B07-47EE-A016-EBD87F2C8C9C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D0D1E4-DFCA-4DF0-9D37-571A5F529F0A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680B5D0-24EC-465A-A0E6-C4DF951E004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BF1B50-A83E-4ED6-A2AA-C943C1F89F8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387409-2B98-40F8-A65F-EF7CF989512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31E8B2-210B-4B90-83BB-3B180732EF3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9E5F284-A588-4AE7-A36D-1C93E4FD024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85338" y="4460675"/>
            <a:chExt cx="1080904" cy="108090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5D7D540-5CF2-4FC1-BE53-277CC22C0966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16C9AA0-DC0C-49A1-ACDF-10BD6D739970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26B75E5D-9A33-4BBA-BD18-EE78CDA353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834" y="1463187"/>
            <a:ext cx="6631744" cy="386299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0AFBEC-1B00-479B-93BA-1039EF9E7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0102" y="1432223"/>
            <a:ext cx="2818417" cy="33579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2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Tied to Class</a:t>
            </a:r>
            <a:br>
              <a:rPr lang="en-US" sz="42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</a:br>
            <a:br>
              <a:rPr lang="en-US" sz="42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</a:br>
            <a:r>
              <a:rPr lang="en-US" sz="4200" dirty="0">
                <a:blipFill dpi="0" rotWithShape="1">
                  <a:blip r:embed="rId4">
                    <a:extLst/>
                  </a:blip>
                  <a:srcRect/>
                  <a:tile tx="6350" ty="-127000" sx="65000" sy="64000" flip="none" algn="tl"/>
                </a:blipFill>
              </a:rPr>
              <a:t>Redesign Course Roster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2E0B8-2E7B-4284-A52D-D173A777C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0102" y="4790198"/>
            <a:ext cx="2818418" cy="6870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rgbClr val="000000"/>
                </a:solidFill>
              </a:rPr>
              <a:t>ORIGINAL</a:t>
            </a:r>
          </a:p>
        </p:txBody>
      </p:sp>
    </p:spTree>
    <p:extLst>
      <p:ext uri="{BB962C8B-B14F-4D97-AF65-F5344CB8AC3E}">
        <p14:creationId xmlns:p14="http://schemas.microsoft.com/office/powerpoint/2010/main" val="1271019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7B0188-FEEC-42C9-A15C-0A318D7C5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81" y="3561196"/>
            <a:ext cx="4916081" cy="32949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8B8E10-AAF5-4484-97A8-612B708B7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91" y="95065"/>
            <a:ext cx="10058400" cy="816023"/>
          </a:xfrm>
        </p:spPr>
        <p:txBody>
          <a:bodyPr>
            <a:normAutofit fontScale="90000"/>
          </a:bodyPr>
          <a:lstStyle/>
          <a:p>
            <a:r>
              <a:rPr lang="en-US" dirty="0"/>
              <a:t>Tech office acts as client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9AFCEF-EBBB-4C2C-96E1-1C204E1B8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7490"/>
            <a:ext cx="5080665" cy="37007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638A85-9005-49E0-BD85-9911A06BF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9208" y="1264278"/>
            <a:ext cx="3783858" cy="3523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DFA38C-FC73-429C-8E20-C378F7E2A2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595" y="1092551"/>
            <a:ext cx="3771761" cy="47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5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C25EDA-57A0-4220-81EF-2B75201361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4037" y="5380229"/>
            <a:ext cx="2712501" cy="1477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A0110F-0200-4D9B-93A2-3C24D5D95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402661" y="2707910"/>
            <a:ext cx="4323098" cy="3255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00F721-6675-45C3-9591-43920C5D5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Logos and </a:t>
            </a:r>
            <a:r>
              <a:rPr lang="en-US" dirty="0" err="1"/>
              <a:t>Nav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C4F926-987B-4DDC-9860-8612689EB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4821" y="3440824"/>
            <a:ext cx="3521284" cy="1807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0409F4-5E7B-489B-B19D-A8EB92488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8386" y="443911"/>
            <a:ext cx="6892980" cy="20783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BBAA0D-3946-4CFB-A27F-D9B6A604EB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8" y="2482888"/>
            <a:ext cx="4843592" cy="44288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BE82F8-52BF-4999-BF54-50113BA7AA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4037" y="2420007"/>
            <a:ext cx="2797613" cy="99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13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068FD-09CC-46A7-A06E-79F95CE23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269" y="484632"/>
            <a:ext cx="10791497" cy="697782"/>
          </a:xfrm>
        </p:spPr>
        <p:txBody>
          <a:bodyPr>
            <a:normAutofit fontScale="90000"/>
          </a:bodyPr>
          <a:lstStyle/>
          <a:p>
            <a:r>
              <a:rPr lang="en-US" dirty="0"/>
              <a:t>Final Design – Integrates Student Elements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18939E-9F95-4F28-A4DF-1A50B68EF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220" y="1245476"/>
            <a:ext cx="10081725" cy="552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28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B2915-A894-49E7-8B9C-1D4A79C12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87449"/>
            <a:ext cx="10058400" cy="1609344"/>
          </a:xfrm>
        </p:spPr>
        <p:txBody>
          <a:bodyPr>
            <a:normAutofit fontScale="90000"/>
          </a:bodyPr>
          <a:lstStyle/>
          <a:p>
            <a:r>
              <a:rPr lang="en-US" dirty="0"/>
              <a:t>School Sponsored – Transcript</a:t>
            </a:r>
            <a:br>
              <a:rPr lang="en-US" dirty="0"/>
            </a:br>
            <a:r>
              <a:rPr lang="en-US" sz="3600" dirty="0"/>
              <a:t>Student did first 3 iterations, school took it from there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21198-70B4-4587-BDF1-3D238A292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37FC81-7660-499A-82E8-B7AAD176DA9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19" y="1639612"/>
            <a:ext cx="2275757" cy="5218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2F5386-C9D3-4EF1-9F4F-AE741F356A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7719" y="1592791"/>
            <a:ext cx="3175552" cy="52183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72C61B-B280-45E2-8846-3A1B349A90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9718" y="1749972"/>
            <a:ext cx="3063695" cy="51080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44B57-CAC4-4510-A76B-EB78977662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413" y="1796793"/>
            <a:ext cx="3943617" cy="5106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45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697405-D261-4D6B-8E15-0FF5AE9DD20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9373530-15FD-4390-A707-0FA6DA4D5133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3054FEE-E83D-4966-B2E7-594F3F4C0FC7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8741C56-588D-4397-A8F3-E84E946E0AB2}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4" name="Picture 3" descr="A person sitting at a table in front of a computer&#10;&#10;Description generated with high confidence">
            <a:extLst>
              <a:ext uri="{FF2B5EF4-FFF2-40B4-BE49-F238E27FC236}">
                <a16:creationId xmlns:a16="http://schemas.microsoft.com/office/drawing/2014/main" id="{77ED155E-6225-4C0B-A526-88966A76DC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" y="4679245"/>
            <a:ext cx="4475150" cy="2178754"/>
          </a:xfrm>
          <a:prstGeom prst="rect">
            <a:avLst/>
          </a:prstGeom>
        </p:spPr>
      </p:pic>
      <p:pic>
        <p:nvPicPr>
          <p:cNvPr id="5" name="Picture 4" descr="A close up of text on a white background&#10;&#10;Description generated with very high confidence">
            <a:extLst>
              <a:ext uri="{FF2B5EF4-FFF2-40B4-BE49-F238E27FC236}">
                <a16:creationId xmlns:a16="http://schemas.microsoft.com/office/drawing/2014/main" id="{1505FA05-5902-486B-A044-98FFEF26C80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" y="10"/>
            <a:ext cx="4475150" cy="2178745"/>
          </a:xfrm>
          <a:prstGeom prst="rect">
            <a:avLst/>
          </a:prstGeom>
        </p:spPr>
      </p:pic>
      <p:pic>
        <p:nvPicPr>
          <p:cNvPr id="6" name="Picture 5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7B1875D3-F4AF-4054-A87A-10673B8B4C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4" y="2339622"/>
            <a:ext cx="4475150" cy="2178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819EA1-309A-4158-8D8A-C0C39CFAB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484632"/>
            <a:ext cx="6730277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800" dirty="0"/>
              <a:t>Making Real World Projects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C8A7-5B89-4929-91B1-EB16EB7F1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121408"/>
            <a:ext cx="6730276" cy="4050792"/>
          </a:xfrm>
        </p:spPr>
        <p:txBody>
          <a:bodyPr>
            <a:normAutofit/>
          </a:bodyPr>
          <a:lstStyle/>
          <a:p>
            <a:r>
              <a:rPr lang="en-US" sz="1800"/>
              <a:t>Get ahead of the project. These take time. Strive for clarity of project goals.</a:t>
            </a:r>
          </a:p>
          <a:p>
            <a:r>
              <a:rPr lang="en-US" sz="1800"/>
              <a:t>Have students meet multiple times with the faculty/staff lead.</a:t>
            </a:r>
          </a:p>
          <a:p>
            <a:r>
              <a:rPr lang="en-US" sz="1800"/>
              <a:t>Require multiple ideas and directions</a:t>
            </a:r>
          </a:p>
        </p:txBody>
      </p:sp>
    </p:spTree>
    <p:extLst>
      <p:ext uri="{BB962C8B-B14F-4D97-AF65-F5344CB8AC3E}">
        <p14:creationId xmlns:p14="http://schemas.microsoft.com/office/powerpoint/2010/main" val="2971262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87998-329E-478E-BEFF-398AFD077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 in Graphic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D7636-DA50-4E9C-81AB-D9622D434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69207-6D53-47C7-AB5E-7E5070FE3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52" y="1775208"/>
            <a:ext cx="9023131" cy="495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10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983A-3CA6-4E5B-B8B1-0C8234305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22408"/>
          </a:xfrm>
        </p:spPr>
        <p:txBody>
          <a:bodyPr/>
          <a:lstStyle/>
          <a:p>
            <a:r>
              <a:rPr lang="en-US" dirty="0"/>
              <a:t>Ad-hoc – small, non - timely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18180-5D03-439D-95E2-4617B034A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050" y="1828800"/>
            <a:ext cx="6272198" cy="4343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Signage </a:t>
            </a:r>
          </a:p>
          <a:p>
            <a:pPr lvl="1"/>
            <a:r>
              <a:rPr lang="en-US" dirty="0"/>
              <a:t>In the design lab / makerspace</a:t>
            </a:r>
          </a:p>
          <a:p>
            <a:pPr lvl="1"/>
            <a:r>
              <a:rPr lang="en-US" dirty="0"/>
              <a:t>Compost / Trash / Recycling</a:t>
            </a:r>
          </a:p>
          <a:p>
            <a:pPr lvl="1"/>
            <a:r>
              <a:rPr lang="en-US" dirty="0"/>
              <a:t>Event posters</a:t>
            </a:r>
          </a:p>
          <a:p>
            <a:pPr lvl="1"/>
            <a:r>
              <a:rPr lang="en-US" dirty="0"/>
              <a:t>Certification / Instruction</a:t>
            </a:r>
          </a:p>
          <a:p>
            <a:r>
              <a:rPr lang="en-US" dirty="0"/>
              <a:t>Building tool organization objects. </a:t>
            </a:r>
          </a:p>
          <a:p>
            <a:pPr lvl="1"/>
            <a:r>
              <a:rPr lang="en-US" dirty="0"/>
              <a:t>SD card holders.</a:t>
            </a:r>
          </a:p>
          <a:p>
            <a:pPr lvl="1"/>
            <a:r>
              <a:rPr lang="en-US" dirty="0"/>
              <a:t>Laser cutting example pieces</a:t>
            </a:r>
          </a:p>
          <a:p>
            <a:pPr lvl="1"/>
            <a:r>
              <a:rPr lang="en-US" dirty="0"/>
              <a:t>Demonstration activities</a:t>
            </a:r>
          </a:p>
          <a:p>
            <a:r>
              <a:rPr lang="en-US" dirty="0"/>
              <a:t>General Contribution</a:t>
            </a:r>
          </a:p>
          <a:p>
            <a:pPr lvl="1"/>
            <a:r>
              <a:rPr lang="en-US" dirty="0"/>
              <a:t>Fixing 3D printers</a:t>
            </a:r>
          </a:p>
          <a:p>
            <a:pPr lvl="1"/>
            <a:r>
              <a:rPr lang="en-US" dirty="0"/>
              <a:t>Building activities for other students</a:t>
            </a:r>
          </a:p>
          <a:p>
            <a:r>
              <a:rPr lang="en-US" dirty="0"/>
              <a:t>All the ideas we don’t have time to implement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A picture containing screenshot&#10;&#10;Description generated with very high confidence">
            <a:extLst>
              <a:ext uri="{FF2B5EF4-FFF2-40B4-BE49-F238E27FC236}">
                <a16:creationId xmlns:a16="http://schemas.microsoft.com/office/drawing/2014/main" id="{75D5EC4C-3016-4A7B-9253-3467AA85AC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07040"/>
            <a:ext cx="4856050" cy="529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61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44E45-1B41-4812-86A2-63AD54B8A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your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D99D-B019-4EED-9886-3E0151CA3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Stay away from the Top-Left quadrant</a:t>
            </a:r>
          </a:p>
          <a:p>
            <a:r>
              <a:rPr lang="en-US" dirty="0"/>
              <a:t>Start looking for opportunities to involve students</a:t>
            </a:r>
          </a:p>
          <a:p>
            <a:r>
              <a:rPr lang="en-US" dirty="0"/>
              <a:t>Collect requests from you community</a:t>
            </a:r>
          </a:p>
          <a:p>
            <a:r>
              <a:rPr lang="en-US" dirty="0"/>
              <a:t>Build a professional atmosphere of client meetings</a:t>
            </a:r>
          </a:p>
          <a:p>
            <a:pPr lvl="1"/>
            <a:r>
              <a:rPr lang="en-US" dirty="0"/>
              <a:t>Have them schedule them</a:t>
            </a:r>
          </a:p>
          <a:p>
            <a:pPr lvl="1"/>
            <a:r>
              <a:rPr lang="en-US" dirty="0"/>
              <a:t>Have them run the meetings</a:t>
            </a:r>
          </a:p>
          <a:p>
            <a:pPr lvl="1"/>
            <a:r>
              <a:rPr lang="en-US" dirty="0"/>
              <a:t>Have them meet their own deadlines</a:t>
            </a:r>
          </a:p>
          <a:p>
            <a:r>
              <a:rPr lang="en-US" dirty="0"/>
              <a:t>Only use what’s good. Let the outcome be the motivation.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EF184-6DE5-4AFE-80DB-E5E7C0908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323" y="118241"/>
            <a:ext cx="4550903" cy="428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597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3EAEF-3ECF-4FDA-BF50-A514007A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Questions, Contact and thanks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E43DC-1C50-4D23-AAF8-C94812648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4913509" cy="405079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Jonathan Briggs</a:t>
            </a:r>
          </a:p>
          <a:p>
            <a:pPr marL="0" indent="0">
              <a:buNone/>
            </a:pPr>
            <a:r>
              <a:rPr lang="en-US" dirty="0"/>
              <a:t>Eastside Preparatory School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jbriggs@eastsideprep.org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http://bit.ly/BriggsNCCE18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Thank you to Brian Hutcheson and Derek Clarke who do this work in their classrooms.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33075D3-B33B-4BBA-927C-6E67CADCBF03}"/>
              </a:ext>
            </a:extLst>
          </p:cNvPr>
          <p:cNvSpPr txBox="1">
            <a:spLocks/>
          </p:cNvSpPr>
          <p:nvPr/>
        </p:nvSpPr>
        <p:spPr>
          <a:xfrm>
            <a:off x="6039413" y="2121408"/>
            <a:ext cx="4913509" cy="405079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Design Process Resources (primarily used in Graphic Design Projects)</a:t>
            </a:r>
          </a:p>
          <a:p>
            <a:pPr marL="0" indent="0">
              <a:buNone/>
            </a:pPr>
            <a:r>
              <a:rPr lang="en-US" sz="2400" b="1" dirty="0"/>
              <a:t>Inspiration</a:t>
            </a:r>
            <a:r>
              <a:rPr lang="en-US" sz="2400" dirty="0"/>
              <a:t> </a:t>
            </a:r>
          </a:p>
          <a:p>
            <a:pPr lvl="1"/>
            <a:r>
              <a:rPr lang="en-US" dirty="0"/>
              <a:t>Brand New</a:t>
            </a:r>
          </a:p>
          <a:p>
            <a:pPr lvl="2"/>
            <a:r>
              <a:rPr lang="en-US" dirty="0"/>
              <a:t>http://www.underconsideration.com/brandnew/	</a:t>
            </a:r>
          </a:p>
          <a:p>
            <a:pPr lvl="1"/>
            <a:r>
              <a:rPr lang="en-US" dirty="0" err="1"/>
              <a:t>Canva</a:t>
            </a:r>
            <a:r>
              <a:rPr lang="en-US" dirty="0"/>
              <a:t> Design School</a:t>
            </a:r>
          </a:p>
          <a:p>
            <a:pPr lvl="2"/>
            <a:r>
              <a:rPr lang="en-US" dirty="0"/>
              <a:t>https://designschool.canva.com/</a:t>
            </a:r>
          </a:p>
          <a:p>
            <a:pPr lvl="1"/>
            <a:r>
              <a:rPr lang="en-US" dirty="0"/>
              <a:t>Aaron Draplin Design Process</a:t>
            </a:r>
          </a:p>
          <a:p>
            <a:pPr lvl="2"/>
            <a:r>
              <a:rPr lang="en-US" dirty="0"/>
              <a:t>https://www.youtube.com/watch?v=zOPA0NaeTBk</a:t>
            </a:r>
          </a:p>
          <a:p>
            <a:pPr marL="0" indent="0">
              <a:buNone/>
            </a:pPr>
            <a:r>
              <a:rPr lang="en-US" sz="2400" b="1" dirty="0"/>
              <a:t>Design Books</a:t>
            </a:r>
          </a:p>
          <a:p>
            <a:pPr lvl="1"/>
            <a:r>
              <a:rPr lang="en-US" i="1" dirty="0"/>
              <a:t>Why Fonts Matter</a:t>
            </a:r>
            <a:r>
              <a:rPr lang="en-US" dirty="0"/>
              <a:t> by Sarah Hyndman</a:t>
            </a:r>
            <a:endParaRPr lang="en-US" i="1" dirty="0"/>
          </a:p>
          <a:p>
            <a:pPr lvl="1"/>
            <a:r>
              <a:rPr lang="en-US" i="1" dirty="0"/>
              <a:t>Go: A Kidd’s Guide to Graphic Design</a:t>
            </a:r>
            <a:r>
              <a:rPr lang="en-US" dirty="0"/>
              <a:t> by Chip Kidd</a:t>
            </a:r>
            <a:endParaRPr lang="en-US" i="1" dirty="0"/>
          </a:p>
          <a:p>
            <a:pPr lvl="1"/>
            <a:r>
              <a:rPr lang="en-US" i="1" dirty="0"/>
              <a:t>Visual Literacy: A Conceptual Approach to Graphic Problem Solving </a:t>
            </a:r>
            <a:r>
              <a:rPr lang="en-US" dirty="0"/>
              <a:t>by Richard and Judith Wilde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2595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723</TotalTime>
  <Words>659</Words>
  <Application>Microsoft Office PowerPoint</Application>
  <PresentationFormat>Widescreen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Calibri</vt:lpstr>
      <vt:lpstr>Rockwell</vt:lpstr>
      <vt:lpstr>Rockwell Condensed</vt:lpstr>
      <vt:lpstr>Rockwell Extra Bold</vt:lpstr>
      <vt:lpstr>Wingdings</vt:lpstr>
      <vt:lpstr>Wood Type</vt:lpstr>
      <vt:lpstr>Bring the Real World In</vt:lpstr>
      <vt:lpstr>Why?</vt:lpstr>
      <vt:lpstr>candidate projects</vt:lpstr>
      <vt:lpstr>Makerspace tutorials</vt:lpstr>
      <vt:lpstr>Student Weekly Email Design</vt:lpstr>
      <vt:lpstr>Transcript Redesign</vt:lpstr>
      <vt:lpstr>Online Course Catalog</vt:lpstr>
      <vt:lpstr>EPSigns</vt:lpstr>
      <vt:lpstr>3D print server</vt:lpstr>
      <vt:lpstr>Design Lab Web Application http://www.designlab.madeateps.org/ </vt:lpstr>
      <vt:lpstr>Logo and PPT Template</vt:lpstr>
      <vt:lpstr>Generating Projects</vt:lpstr>
      <vt:lpstr>Tied to Class  Redesign Course Roster Page</vt:lpstr>
      <vt:lpstr>Tech office acts as client</vt:lpstr>
      <vt:lpstr>Logos and Nav</vt:lpstr>
      <vt:lpstr>Final Design – Integrates Student Elements</vt:lpstr>
      <vt:lpstr>School Sponsored – Transcript Student did first 3 iterations, school took it from there</vt:lpstr>
      <vt:lpstr>Making Real World Projects Successful</vt:lpstr>
      <vt:lpstr>The process in Graphic Design</vt:lpstr>
      <vt:lpstr>Ad-hoc – small, non - timely</vt:lpstr>
      <vt:lpstr>Know your projects</vt:lpstr>
      <vt:lpstr>Questions, Contact and 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Bring the Real World In</dc:title>
  <dc:creator>Jonathan Briggs</dc:creator>
  <cp:lastModifiedBy>Jonathan Briggs</cp:lastModifiedBy>
  <cp:revision>22</cp:revision>
  <dcterms:created xsi:type="dcterms:W3CDTF">2018-02-15T05:19:48Z</dcterms:created>
  <dcterms:modified xsi:type="dcterms:W3CDTF">2018-02-15T17:23:32Z</dcterms:modified>
</cp:coreProperties>
</file>