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1" r:id="rId3"/>
    <p:sldId id="282" r:id="rId4"/>
    <p:sldId id="283" r:id="rId5"/>
    <p:sldId id="292" r:id="rId6"/>
    <p:sldId id="297" r:id="rId7"/>
    <p:sldId id="284" r:id="rId8"/>
    <p:sldId id="287" r:id="rId9"/>
    <p:sldId id="286" r:id="rId10"/>
    <p:sldId id="288" r:id="rId11"/>
    <p:sldId id="289" r:id="rId12"/>
    <p:sldId id="263" r:id="rId13"/>
    <p:sldId id="285" r:id="rId14"/>
    <p:sldId id="293" r:id="rId15"/>
    <p:sldId id="259" r:id="rId16"/>
    <p:sldId id="281" r:id="rId17"/>
    <p:sldId id="290" r:id="rId18"/>
    <p:sldId id="294" r:id="rId19"/>
    <p:sldId id="298" r:id="rId20"/>
    <p:sldId id="265" r:id="rId21"/>
    <p:sldId id="268" r:id="rId22"/>
    <p:sldId id="299" r:id="rId23"/>
    <p:sldId id="271" r:id="rId24"/>
    <p:sldId id="296" r:id="rId25"/>
    <p:sldId id="269" r:id="rId26"/>
    <p:sldId id="300" r:id="rId27"/>
    <p:sldId id="272" r:id="rId28"/>
    <p:sldId id="295" r:id="rId29"/>
    <p:sldId id="274" r:id="rId30"/>
    <p:sldId id="277" r:id="rId31"/>
    <p:sldId id="276" r:id="rId32"/>
    <p:sldId id="278" r:id="rId33"/>
    <p:sldId id="279" r:id="rId34"/>
    <p:sldId id="266" r:id="rId35"/>
    <p:sldId id="275" r:id="rId36"/>
    <p:sldId id="291" r:id="rId37"/>
    <p:sldId id="267" r:id="rId38"/>
    <p:sldId id="270" r:id="rId39"/>
    <p:sldId id="280" r:id="rId40"/>
    <p:sldId id="260" r:id="rId41"/>
    <p:sldId id="262" r:id="rId42"/>
    <p:sldId id="264" r:id="rId43"/>
    <p:sldId id="273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76" autoAdjust="0"/>
    <p:restoredTop sz="72870" autoAdjust="0"/>
  </p:normalViewPr>
  <p:slideViewPr>
    <p:cSldViewPr showGuides="1">
      <p:cViewPr>
        <p:scale>
          <a:sx n="60" d="100"/>
          <a:sy n="60" d="100"/>
        </p:scale>
        <p:origin x="-75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B2C87-9B8B-464E-95B2-88A006C5099F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CBA9A7-CE8F-41E3-A205-B77CE4B2A0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40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8.xm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api.instructure.com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09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09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More like House</a:t>
            </a:r>
          </a:p>
          <a:p>
            <a:pPr marL="171450" indent="-171450">
              <a:buFontTx/>
              <a:buChar char="-"/>
            </a:pPr>
            <a:r>
              <a:rPr lang="en-US" smtClean="0"/>
              <a:t>Put stuff there</a:t>
            </a:r>
          </a:p>
          <a:p>
            <a:pPr marL="171450" indent="-171450">
              <a:buFontTx/>
              <a:buChar char="-"/>
            </a:pPr>
            <a:r>
              <a:rPr lang="en-US" smtClean="0"/>
              <a:t>Get stuff there</a:t>
            </a:r>
          </a:p>
          <a:p>
            <a:pPr marL="171450" indent="-171450">
              <a:buFontTx/>
              <a:buChar char="-"/>
            </a:pPr>
            <a:r>
              <a:rPr lang="en-US" smtClean="0"/>
              <a:t>Go there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648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When you buy your</a:t>
            </a:r>
            <a:r>
              <a:rPr lang="en-US" baseline="0" dirty="0" smtClean="0"/>
              <a:t> house</a:t>
            </a:r>
          </a:p>
          <a:p>
            <a:r>
              <a:rPr lang="en-US" baseline="0" dirty="0" smtClean="0"/>
              <a:t> - you hang your art</a:t>
            </a:r>
          </a:p>
          <a:p>
            <a:r>
              <a:rPr lang="en-US" baseline="0" dirty="0" smtClean="0"/>
              <a:t> - you paint</a:t>
            </a:r>
          </a:p>
          <a:p>
            <a:r>
              <a:rPr lang="en-US" baseline="0" dirty="0" smtClean="0"/>
              <a:t>Nearly every canvas instance does this already</a:t>
            </a:r>
          </a:p>
          <a:p>
            <a:r>
              <a:rPr lang="en-US" baseline="0" dirty="0" smtClean="0"/>
              <a:t> - you move in some stuff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752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is an LTI – feature that you add to canvas</a:t>
            </a:r>
            <a:r>
              <a:rPr lang="en-US" baseline="0" dirty="0" smtClean="0"/>
              <a:t> school/department/course levels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Not unlike an app on a smart phone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Washing Machine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need more LTIs</a:t>
            </a:r>
          </a:p>
          <a:p>
            <a:endParaRPr lang="en-US" baseline="0" dirty="0" smtClean="0"/>
          </a:p>
          <a:p>
            <a:r>
              <a:rPr lang="en-US" baseline="0" dirty="0" smtClean="0"/>
              <a:t>Favor – role play:</a:t>
            </a:r>
          </a:p>
          <a:p>
            <a:r>
              <a:rPr lang="en-US" baseline="0" dirty="0" smtClean="0"/>
              <a:t>Do you have an LTI integration? –if they say no- say, hmm… </a:t>
            </a:r>
            <a:r>
              <a:rPr lang="en-US" baseline="0" dirty="0" err="1" smtClean="0"/>
              <a:t>ohh</a:t>
            </a:r>
            <a:r>
              <a:rPr lang="en-US" baseline="0" dirty="0" smtClean="0"/>
              <a:t>… ok, go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site is great, highly recommended and most things are free.</a:t>
            </a:r>
          </a:p>
          <a:p>
            <a:endParaRPr lang="en-US" dirty="0" smtClean="0"/>
          </a:p>
          <a:p>
            <a:r>
              <a:rPr lang="en-US" dirty="0" smtClean="0"/>
              <a:t>App center should make this process</a:t>
            </a:r>
            <a:r>
              <a:rPr lang="en-US" baseline="0" dirty="0" smtClean="0"/>
              <a:t> even closer to the smart phone experience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257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house comes with a panda care-bear</a:t>
            </a:r>
            <a:r>
              <a:rPr lang="en-US" baseline="0" dirty="0" smtClean="0"/>
              <a:t> army</a:t>
            </a:r>
          </a:p>
          <a:p>
            <a:r>
              <a:rPr lang="en-US" baseline="0" dirty="0" smtClean="0"/>
              <a:t>Deep underground they plot and plan how to upgrade YOUR house</a:t>
            </a:r>
          </a:p>
          <a:p>
            <a:r>
              <a:rPr lang="en-US" baseline="0" dirty="0" smtClean="0"/>
              <a:t>Pretty cool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603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Every three weeks or so your house gets some nice upgrades. Sometimes they change things that you liked. But overall</a:t>
            </a:r>
            <a:r>
              <a:rPr lang="en-US" baseline="0" dirty="0" smtClean="0"/>
              <a:t> it always improves.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438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great as it is to have your own panda care bear army…</a:t>
            </a:r>
          </a:p>
          <a:p>
            <a:endParaRPr lang="en-US" dirty="0" smtClean="0"/>
          </a:p>
          <a:p>
            <a:r>
              <a:rPr lang="en-US" dirty="0" smtClean="0"/>
              <a:t>You still want canvas to reflect your 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418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Intentionally out of order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982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Alt-tab</a:t>
            </a:r>
            <a:r>
              <a:rPr lang="en-US" baseline="0" dirty="0" smtClean="0"/>
              <a:t> to </a:t>
            </a:r>
            <a:r>
              <a:rPr lang="en-US" baseline="0" dirty="0" err="1" smtClean="0"/>
              <a:t>CustomizingCanvas</a:t>
            </a:r>
            <a:endParaRPr lang="en-US" baseline="0" dirty="0" smtClean="0"/>
          </a:p>
          <a:p>
            <a:r>
              <a:rPr lang="en-US" dirty="0" smtClean="0"/>
              <a:t>This deck</a:t>
            </a:r>
            <a:r>
              <a:rPr lang="en-US" baseline="0" dirty="0" smtClean="0"/>
              <a:t> will be posted there as well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250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Go slow</a:t>
            </a:r>
          </a:p>
          <a:p>
            <a:endParaRPr lang="en-US" dirty="0" smtClean="0"/>
          </a:p>
          <a:p>
            <a:r>
              <a:rPr lang="en-US" dirty="0" smtClean="0"/>
              <a:t>Remember – info will be available</a:t>
            </a:r>
            <a:r>
              <a:rPr lang="en-US" baseline="0" dirty="0" smtClean="0"/>
              <a:t> online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67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As we go through this it</a:t>
            </a:r>
            <a:r>
              <a:rPr lang="en-US" baseline="0" dirty="0" smtClean="0"/>
              <a:t> is important to get in the right frame of mind…</a:t>
            </a:r>
          </a:p>
          <a:p>
            <a:endParaRPr lang="en-US" dirty="0" smtClean="0"/>
          </a:p>
          <a:p>
            <a:r>
              <a:rPr lang="en-US" dirty="0" smtClean="0"/>
              <a:t>Ideas, browsing, might not agree</a:t>
            </a:r>
          </a:p>
          <a:p>
            <a:endParaRPr lang="en-US" dirty="0" smtClean="0"/>
          </a:p>
          <a:p>
            <a:r>
              <a:rPr lang="en-US" dirty="0" smtClean="0"/>
              <a:t>You don’t have to build, you can hire a contractor </a:t>
            </a:r>
            <a:r>
              <a:rPr lang="en-US" dirty="0" err="1" smtClean="0"/>
              <a:t>Instructure</a:t>
            </a:r>
            <a:r>
              <a:rPr lang="en-US" baseline="0" dirty="0" smtClean="0"/>
              <a:t> has a department or you can go elsewhere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712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Like any good article -&gt;</a:t>
            </a:r>
            <a:r>
              <a:rPr lang="en-US" baseline="0" dirty="0" smtClean="0"/>
              <a:t> start with concepts</a:t>
            </a:r>
          </a:p>
          <a:p>
            <a:endParaRPr lang="en-US" dirty="0" smtClean="0"/>
          </a:p>
          <a:p>
            <a:r>
              <a:rPr lang="en-US" dirty="0" smtClean="0"/>
              <a:t>How We Think About </a:t>
            </a:r>
            <a:r>
              <a:rPr lang="en-US" dirty="0" err="1" smtClean="0"/>
              <a:t>Edu</a:t>
            </a:r>
            <a:r>
              <a:rPr lang="en-US" dirty="0" smtClean="0"/>
              <a:t> Software – Hubs and Spokes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672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Goal</a:t>
            </a:r>
            <a:r>
              <a:rPr lang="en-US" dirty="0" smtClean="0"/>
              <a:t>: </a:t>
            </a:r>
            <a:r>
              <a:rPr lang="en-US" sz="1200" dirty="0" smtClean="0"/>
              <a:t>You Should Never have to ask </a:t>
            </a:r>
            <a:br>
              <a:rPr lang="en-US" sz="1200" dirty="0" smtClean="0"/>
            </a:br>
            <a:r>
              <a:rPr lang="en-US" dirty="0" smtClean="0"/>
              <a:t>“Where do I Go for…”</a:t>
            </a:r>
          </a:p>
          <a:p>
            <a:endParaRPr lang="en-US" dirty="0" smtClean="0"/>
          </a:p>
          <a:p>
            <a:r>
              <a:rPr lang="en-US" dirty="0" smtClean="0"/>
              <a:t>Canvas serves three different</a:t>
            </a:r>
            <a:r>
              <a:rPr lang="en-US" baseline="0" dirty="0" smtClean="0"/>
              <a:t> types of users -&gt; complicated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2282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 they are really cool</a:t>
            </a:r>
          </a:p>
          <a:p>
            <a:endParaRPr lang="en-US" dirty="0" smtClean="0"/>
          </a:p>
          <a:p>
            <a:r>
              <a:rPr lang="en-US" dirty="0" smtClean="0"/>
              <a:t>And we won’t be talking about them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435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Took Some things out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1681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dirty="0" smtClean="0">
                <a:solidFill>
                  <a:schemeClr val="bg1"/>
                </a:solidFill>
              </a:rPr>
              <a:t>Clarify for parents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824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en-US" sz="2200" b="1" dirty="0" smtClean="0"/>
              <a:t>LTI app example</a:t>
            </a:r>
          </a:p>
          <a:p>
            <a:pPr marL="0" indent="0">
              <a:buFont typeface="Arial" pitchFamily="34" charset="0"/>
              <a:buNone/>
            </a:pPr>
            <a:r>
              <a:rPr lang="en-US" sz="2200" b="0" dirty="0" smtClean="0"/>
              <a:t> - handles</a:t>
            </a:r>
            <a:r>
              <a:rPr lang="en-US" sz="2200" b="0" baseline="0" dirty="0" smtClean="0"/>
              <a:t> cross site login</a:t>
            </a:r>
          </a:p>
          <a:p>
            <a:pPr marL="0" indent="0">
              <a:buFont typeface="Arial" pitchFamily="34" charset="0"/>
              <a:buNone/>
            </a:pPr>
            <a:r>
              <a:rPr lang="en-US" sz="2200" b="0" baseline="0" dirty="0" smtClean="0"/>
              <a:t> - makes it feel like one hub</a:t>
            </a:r>
            <a:endParaRPr lang="en-US" sz="2200" b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35407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Nice example of integrating two</a:t>
            </a:r>
            <a:r>
              <a:rPr 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tools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javascript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those interested: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("body").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("class").match(/\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-course_(.[0-9]*)/)) {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courseID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("body") 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("class") .match(/\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bcontext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-course_(.[0-9]*)/)[1]; $.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getJSON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api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/v1/courses/"+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courseID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+"/users", 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enrollment_role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TeacherEnrollment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", function (data) { $.each(data, function (index, teacher) { $("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div#left-side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nav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ul#section-tabs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") .append("&lt;li class='section added'&gt;&lt;a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href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=/courses/" +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courseID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+ "/users/"+teacher["id"] + "&gt;Prof. "+ teacher["name"] + "&lt;/a&gt;&lt;/li&gt;"); } ); } ); 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286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b="1" dirty="0" smtClean="0"/>
              <a:t>Alt +</a:t>
            </a:r>
            <a:r>
              <a:rPr lang="en-US" sz="1200" b="1" baseline="0" dirty="0" smtClean="0"/>
              <a:t> tab to browser and demonstrate</a:t>
            </a:r>
            <a:endParaRPr lang="en-US" sz="1200" b="1" dirty="0" smtClean="0"/>
          </a:p>
          <a:p>
            <a:pPr marL="0" indent="0">
              <a:buNone/>
            </a:pPr>
            <a:endParaRPr lang="en-US" sz="1200" b="1" dirty="0" smtClean="0"/>
          </a:p>
          <a:p>
            <a:pPr marL="0" indent="0">
              <a:buNone/>
            </a:pPr>
            <a:endParaRPr lang="en-US" sz="1100" dirty="0" smtClean="0"/>
          </a:p>
          <a:p>
            <a:pPr marL="0" indent="0">
              <a:buNone/>
            </a:pPr>
            <a:r>
              <a:rPr lang="en-US" sz="1100" i="1" dirty="0" smtClean="0"/>
              <a:t>*Pass </a:t>
            </a:r>
            <a:r>
              <a:rPr lang="en-US" sz="1100" i="1" dirty="0" smtClean="0">
                <a:hlinkClick r:id="rId3" action="ppaction://hlinksldjump"/>
              </a:rPr>
              <a:t>parameters in URL </a:t>
            </a:r>
            <a:r>
              <a:rPr lang="en-US" sz="1100" i="1" dirty="0" smtClean="0"/>
              <a:t>to preset form fields</a:t>
            </a:r>
            <a:endParaRPr lang="en-US" sz="11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60302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Our other</a:t>
            </a:r>
            <a:r>
              <a:rPr lang="en-US" baseline="0" dirty="0" smtClean="0"/>
              <a:t> features rely more on external sites but utilize canvas capabilities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22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chemeClr val="bg1"/>
                </a:solidFill>
              </a:rPr>
              <a:t>Problem: Students and Parents Should Find Everything on the Canvas Hub</a:t>
            </a:r>
            <a:endParaRPr lang="en-US" b="1" dirty="0" smtClean="0">
              <a:solidFill>
                <a:schemeClr val="bg1"/>
              </a:solidFill>
            </a:endParaRPr>
          </a:p>
          <a:p>
            <a:r>
              <a:rPr lang="en-US" sz="1400" b="1" dirty="0" smtClean="0">
                <a:solidFill>
                  <a:schemeClr val="bg1"/>
                </a:solidFill>
              </a:rPr>
              <a:t>Solution: LTI four11 dashboard STUDENTS AND PARENTS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Download Schedule, Grades</a:t>
            </a:r>
          </a:p>
          <a:p>
            <a:pPr marL="457200" lvl="1" indent="0">
              <a:buNone/>
            </a:pPr>
            <a:r>
              <a:rPr lang="en-US" sz="2400" i="1" dirty="0" smtClean="0"/>
              <a:t>*parents need access for each child</a:t>
            </a:r>
          </a:p>
          <a:p>
            <a:pPr marL="457200" lvl="1" indent="0">
              <a:buNone/>
            </a:pPr>
            <a:r>
              <a:rPr lang="en-US" dirty="0" smtClean="0"/>
              <a:t>Student Specific</a:t>
            </a:r>
          </a:p>
          <a:p>
            <a:pPr lvl="1"/>
            <a:r>
              <a:rPr lang="en-US" dirty="0" smtClean="0"/>
              <a:t>Vote for student government</a:t>
            </a:r>
          </a:p>
          <a:p>
            <a:pPr lvl="1"/>
            <a:r>
              <a:rPr lang="en-US" dirty="0" smtClean="0"/>
              <a:t>Fill out Course Evaluations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671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a link built – we can have more interaction from our students.</a:t>
            </a:r>
          </a:p>
          <a:p>
            <a:r>
              <a:rPr lang="en-US" dirty="0" smtClean="0"/>
              <a:t>Student Self Reflections</a:t>
            </a:r>
          </a:p>
          <a:p>
            <a:endParaRPr lang="en-US" dirty="0" smtClean="0"/>
          </a:p>
          <a:p>
            <a:r>
              <a:rPr lang="en-US" dirty="0" smtClean="0"/>
              <a:t>They happened because it wasn’t a washing machine in a shed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7927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200" dirty="0" smtClean="0"/>
              <a:t>Problem: Missing assignment data for advisors - API</a:t>
            </a:r>
          </a:p>
          <a:p>
            <a:r>
              <a:rPr lang="en-US" sz="1200" dirty="0" smtClean="0"/>
              <a:t>Takes forever to figure out if students are missing assignments</a:t>
            </a:r>
          </a:p>
          <a:p>
            <a:endParaRPr lang="en-US" sz="1200" dirty="0" smtClean="0"/>
          </a:p>
          <a:p>
            <a:r>
              <a:rPr lang="en-US" sz="1200" dirty="0" smtClean="0"/>
              <a:t>Can’t make advisors observers </a:t>
            </a:r>
          </a:p>
          <a:p>
            <a:pPr marL="0" indent="0">
              <a:buNone/>
            </a:pPr>
            <a:r>
              <a:rPr lang="en-US" sz="1100" i="1" dirty="0" smtClean="0"/>
              <a:t>*slows canvas way down</a:t>
            </a:r>
          </a:p>
          <a:p>
            <a:endParaRPr lang="en-US" sz="1200" dirty="0" smtClean="0"/>
          </a:p>
          <a:p>
            <a:r>
              <a:rPr lang="en-US" sz="1200" dirty="0" smtClean="0"/>
              <a:t>I’m sure </a:t>
            </a:r>
            <a:r>
              <a:rPr lang="en-US" sz="1200" dirty="0" err="1" smtClean="0"/>
              <a:t>instructure</a:t>
            </a:r>
            <a:r>
              <a:rPr lang="en-US" sz="1200" dirty="0" smtClean="0"/>
              <a:t> will fix this soon, but why wait?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625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hlinkClick r:id="rId3"/>
              </a:rPr>
              <a:t>API </a:t>
            </a:r>
            <a:r>
              <a:rPr lang="en-US" dirty="0" smtClean="0"/>
              <a:t>– script a </a:t>
            </a:r>
            <a:r>
              <a:rPr lang="en-US" dirty="0" err="1" smtClean="0"/>
              <a:t>csv</a:t>
            </a:r>
            <a:r>
              <a:rPr lang="en-US" dirty="0" smtClean="0"/>
              <a:t> export from the SIS and upload through the API to canvas</a:t>
            </a:r>
          </a:p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("td[data-view='count']").each( function(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index,node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){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section =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(node).data("section");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jQuery.getJSON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canvas_data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section_prenotes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/"+section, function(data){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(node).html(data["count"]);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target =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(node).next() target.html('')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jQuery.each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(data["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prenotes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"], function (index, item) {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target.append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("&lt;span class='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toolanchor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'&gt;" + index + ",&lt;span class='tooltip'&gt;&lt;div&gt;" + item["title"] + "&lt;/div&gt;&lt;/span&gt;&lt;/span&gt;"); }); } ) } 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040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Future is looking bright – moving away</a:t>
            </a:r>
            <a:r>
              <a:rPr lang="en-US" baseline="0" dirty="0" smtClean="0"/>
              <a:t> from </a:t>
            </a:r>
            <a:r>
              <a:rPr lang="en-US" baseline="0" smtClean="0"/>
              <a:t>MC tests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7257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End of the intro to programming course – students made API-keys and built  desktop apps to access canvas info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90218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Printer sales openers</a:t>
            </a:r>
          </a:p>
          <a:p>
            <a:r>
              <a:rPr lang="en-US" dirty="0" smtClean="0"/>
              <a:t> - who cares?</a:t>
            </a:r>
            <a:r>
              <a:rPr lang="en-US" baseline="0" dirty="0" smtClean="0"/>
              <a:t> I don’t – how much is the printer contract?</a:t>
            </a:r>
          </a:p>
          <a:p>
            <a:endParaRPr lang="en-US" baseline="0" dirty="0" smtClean="0"/>
          </a:p>
          <a:p>
            <a:r>
              <a:rPr lang="en-US" baseline="0" dirty="0" smtClean="0"/>
              <a:t>But I’m going to do it anyway but specific to this talk</a:t>
            </a:r>
          </a:p>
          <a:p>
            <a:endParaRPr lang="en-US" baseline="0" dirty="0" smtClean="0"/>
          </a:p>
          <a:p>
            <a:r>
              <a:rPr lang="en-US" baseline="0" dirty="0" smtClean="0"/>
              <a:t>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CBA9A7-CE8F-41E3-A205-B77CE4B2A0B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430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6096000" y="5257800"/>
            <a:ext cx="28956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1470025"/>
          </a:xfrm>
        </p:spPr>
        <p:txBody>
          <a:bodyPr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Audiowide" pitchFamily="2" charset="0"/>
                <a:ea typeface="Trade Winds" pitchFamily="2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09800"/>
            <a:ext cx="6400800" cy="12192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>
                    <a:lumMod val="65000"/>
                  </a:schemeClr>
                </a:solidFill>
                <a:latin typeface="Roboto Condensed" pitchFamily="2" charset="0"/>
                <a:ea typeface="Roboto Condensed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June 19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4748" y="6356350"/>
            <a:ext cx="3048000" cy="365125"/>
          </a:xfrm>
        </p:spPr>
        <p:txBody>
          <a:bodyPr/>
          <a:lstStyle/>
          <a:p>
            <a:r>
              <a:rPr lang="en-US" dirty="0" smtClean="0"/>
              <a:t>Jonathan Briggs – </a:t>
            </a:r>
            <a:r>
              <a:rPr lang="en-US" dirty="0" err="1" smtClean="0"/>
              <a:t>Eastisde</a:t>
            </a:r>
            <a:r>
              <a:rPr lang="en-US" dirty="0" smtClean="0"/>
              <a:t> Preparatory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96" y="3362945"/>
            <a:ext cx="8427378" cy="316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7459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June 19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Jonathan Briggs – Eastside Preparatory School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2506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7002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84048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3067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59203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93046"/>
      </p:ext>
    </p:extLst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085470"/>
      </p:ext>
    </p:extLst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64758"/>
      </p:ext>
    </p:extLst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937440"/>
      </p:ext>
    </p:extLst>
  </p:cSld>
  <p:clrMapOvr>
    <a:masterClrMapping/>
  </p:clrMapOvr>
  <p:transition spd="slow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EA01A-7C42-439D-A502-B8749F29B019}" type="datetimeFigureOut">
              <a:rPr lang="en-US" smtClean="0"/>
              <a:t>6/19/2013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04E8B-5485-49F5-A123-B02F0D6D5D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12286"/>
      </p:ext>
    </p:extLst>
  </p:cSld>
  <p:clrMapOvr>
    <a:masterClrMapping/>
  </p:clrMapOvr>
  <p:transition spd="slow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June 19</a:t>
            </a:r>
            <a:r>
              <a:rPr lang="en-US" baseline="30000" dirty="0" smtClean="0"/>
              <a:t>th</a:t>
            </a:r>
            <a:r>
              <a:rPr lang="en-US" dirty="0" smtClean="0"/>
              <a:t>, 2013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61252" y="6356350"/>
            <a:ext cx="30244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Jonathan Briggs – </a:t>
            </a:r>
            <a:r>
              <a:rPr lang="en-US" dirty="0" err="1" smtClean="0"/>
              <a:t>Eastisde</a:t>
            </a:r>
            <a:r>
              <a:rPr lang="en-US" dirty="0" smtClean="0"/>
              <a:t> Preparatory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04E8B-5485-49F5-A123-B02F0D6D5D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329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bg1"/>
          </a:solidFill>
          <a:latin typeface="Audiowide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Roboto Condensed" pitchFamily="2" charset="0"/>
          <a:ea typeface="Roboto Condensed" pitchFamily="2" charset="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Roboto Condensed" pitchFamily="2" charset="0"/>
          <a:ea typeface="Roboto Condensed" pitchFamily="2" charset="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Roboto Condensed" pitchFamily="2" charset="0"/>
          <a:ea typeface="Roboto Condensed" pitchFamily="2" charset="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Roboto Condensed" pitchFamily="2" charset="0"/>
          <a:ea typeface="Roboto Condensed" pitchFamily="2" charset="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Roboto Condensed" pitchFamily="2" charset="0"/>
          <a:ea typeface="Roboto Condensed" pitchFamily="2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hyperlink" Target="https://lti-examples.heroku.com/index.html" TargetMode="Externa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CustomizingCanva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mailto:jbriggs@eastsideprep.or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hyperlink" Target="http://www.flickr.com/photos/25671211@N02/2487085812/" TargetMode="External"/><Relationship Id="rId4" Type="http://schemas.openxmlformats.org/officeDocument/2006/relationships/hyperlink" Target="http://www.flickr.com/photos/25671211@N02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hyperlink" Target="https://github.com/JonBriggs/avatari" TargetMode="External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hyperlink" Target="file:///C:\Users\jbriggs\Documents\InstructureCon2013\student_Canvas_program" TargetMode="External"/><Relationship Id="rId4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eastsideprep.beta.instructure.com/" TargetMode="Externa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astsideprep.test.instructure.com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://bit.ly/CustomizingCanvas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lti-examples.heroku.com/index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10.png"/><Relationship Id="rId5" Type="http://schemas.openxmlformats.org/officeDocument/2006/relationships/hyperlink" Target="mailto:jbriggs@eastsideprep.org" TargetMode="External"/><Relationship Id="rId10" Type="http://schemas.openxmlformats.org/officeDocument/2006/relationships/image" Target="../media/image28.png"/><Relationship Id="rId4" Type="http://schemas.openxmlformats.org/officeDocument/2006/relationships/hyperlink" Target="mailto:canvas@eastsideprep.org" TargetMode="External"/><Relationship Id="rId9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s://four11.eastsideprep.org/eps_canvas.js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29000"/>
            <a:ext cx="9144000" cy="30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8382000" cy="1470025"/>
          </a:xfrm>
        </p:spPr>
        <p:txBody>
          <a:bodyPr>
            <a:noAutofit/>
          </a:bodyPr>
          <a:lstStyle/>
          <a:p>
            <a:r>
              <a:rPr lang="en-US" sz="6000" dirty="0" smtClean="0"/>
              <a:t>Making </a:t>
            </a:r>
            <a:r>
              <a:rPr lang="en-US" sz="6000" dirty="0"/>
              <a:t>Canvas Your </a:t>
            </a:r>
            <a:r>
              <a:rPr lang="en-US" sz="6000" dirty="0" smtClean="0"/>
              <a:t>Own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286000"/>
            <a:ext cx="6400800" cy="2895600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Learning Management Myths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One Size Fits All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Canvas should fill all my needs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dirty="0" smtClean="0"/>
              <a:t>It’s too hard to customize canvas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467" y="6248400"/>
            <a:ext cx="8979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Jonathan Briggs,   Director of Technology,   Eastside Preparatory School</a:t>
            </a:r>
            <a:endParaRPr lang="en-US" sz="2400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286000" y="3124200"/>
            <a:ext cx="2514600" cy="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286000" y="3733800"/>
            <a:ext cx="4953000" cy="0"/>
          </a:xfrm>
          <a:prstGeom prst="line">
            <a:avLst/>
          </a:prstGeom>
          <a:ln w="508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2362200" y="4343400"/>
            <a:ext cx="5181600" cy="0"/>
          </a:xfrm>
          <a:prstGeom prst="line">
            <a:avLst/>
          </a:prstGeom>
          <a:ln w="50800" cmpd="sng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89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29000"/>
            <a:ext cx="9144000" cy="304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33400"/>
            <a:ext cx="8382000" cy="1470025"/>
          </a:xfrm>
        </p:spPr>
        <p:txBody>
          <a:bodyPr>
            <a:noAutofit/>
          </a:bodyPr>
          <a:lstStyle/>
          <a:p>
            <a:r>
              <a:rPr lang="en-US" sz="4800" dirty="0"/>
              <a:t>Using the API and LTI to Make Canvas Your </a:t>
            </a:r>
            <a:r>
              <a:rPr lang="en-US" sz="4800" dirty="0" smtClean="0"/>
              <a:t>Own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1219200"/>
          </a:xfrm>
        </p:spPr>
        <p:txBody>
          <a:bodyPr/>
          <a:lstStyle/>
          <a:p>
            <a:r>
              <a:rPr lang="en-US" dirty="0" smtClean="0"/>
              <a:t>Why wait for a feature when you can find it or build it? Bolt that sucker on!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76" y="4114800"/>
            <a:ext cx="3123824" cy="20219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467" y="6248400"/>
            <a:ext cx="8979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Jonathan Briggs,   Director of Technology,   Eastside Preparatory School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625" y="4552950"/>
            <a:ext cx="3686175" cy="12477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4562475"/>
            <a:ext cx="1200150" cy="1209675"/>
          </a:xfrm>
          <a:prstGeom prst="rect">
            <a:avLst/>
          </a:prstGeom>
        </p:spPr>
      </p:pic>
      <p:pic>
        <p:nvPicPr>
          <p:cNvPr id="2050" name="Picture 2" descr="\\drives\Administration\Marketing\LOGOs\Swoosh only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075112"/>
            <a:ext cx="3295650" cy="211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300" y="4562475"/>
            <a:ext cx="1200150" cy="120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55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0.01979 -0.0375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-187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-0.06718 0.00972 C -0.08107 0.01181 -0.10208 0.01667 -0.12326 0.02246 C -0.14757 0.02917 -0.16736 0.03542 -0.18073 0.04121 L -0.24496 0.06713 " pathEditMode="relative" rAng="-696946" ptsTypes="FffFF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26" y="2824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85185E-6 L 0.075 -0.01343 C 0.09079 -0.01667 0.11371 -0.01505 0.13715 -0.00996 C 0.16354 -0.00417 0.18454 0.00393 0.19878 0.01389 L 0.26736 0.05856 " pathEditMode="relative" rAng="564765" ptsTypes="FffFF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11" y="97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22222E-6 L -0.2901 0.02291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14" y="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But really…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15630"/>
            <a:ext cx="8229600" cy="4495102"/>
          </a:xfrm>
        </p:spPr>
      </p:pic>
    </p:spTree>
    <p:extLst>
      <p:ext uri="{BB962C8B-B14F-4D97-AF65-F5344CB8AC3E}">
        <p14:creationId xmlns:p14="http://schemas.microsoft.com/office/powerpoint/2010/main" val="172610196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684140"/>
            <a:ext cx="8077200" cy="4411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4400" dirty="0" smtClean="0"/>
              <a:t>Move in, fix it up a little bit</a:t>
            </a:r>
            <a:endParaRPr lang="en-US" sz="39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1676400"/>
            <a:ext cx="8091371" cy="4419600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884238"/>
            <a:ext cx="82296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Audiowide" pitchFamily="2" charset="0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add </a:t>
            </a:r>
            <a:r>
              <a:rPr lang="en-US" sz="3200" dirty="0"/>
              <a:t>s</a:t>
            </a:r>
            <a:r>
              <a:rPr lang="en-US" sz="3200" dirty="0" smtClean="0"/>
              <a:t>ome Furniture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835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Aside: LTI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 smtClean="0"/>
              <a:t>What are they? Why LTIs are so important?</a:t>
            </a:r>
          </a:p>
          <a:p>
            <a:r>
              <a:rPr lang="en-US" dirty="0" smtClean="0"/>
              <a:t>Request LTIs all the </a:t>
            </a:r>
            <a:r>
              <a:rPr lang="en-US" dirty="0" smtClean="0"/>
              <a:t>time! </a:t>
            </a:r>
            <a:r>
              <a:rPr lang="en-US" dirty="0" smtClean="0"/>
              <a:t>- </a:t>
            </a:r>
            <a:r>
              <a:rPr lang="en-US" sz="2800" i="1" dirty="0" smtClean="0"/>
              <a:t>Here’s 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085289"/>
            <a:ext cx="7239000" cy="36965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14" y="0"/>
            <a:ext cx="1201186" cy="10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7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1828800"/>
            <a:ext cx="7086601" cy="457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86200" cy="1143000"/>
          </a:xfrm>
        </p:spPr>
        <p:txBody>
          <a:bodyPr/>
          <a:lstStyle/>
          <a:p>
            <a:r>
              <a:rPr lang="en-US" dirty="0" smtClean="0"/>
              <a:t>Head to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30588"/>
            <a:ext cx="4648200" cy="129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425" y="4324350"/>
            <a:ext cx="15525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5619750"/>
            <a:ext cx="165735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5" y="5619750"/>
            <a:ext cx="193357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4430590"/>
            <a:ext cx="15716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3276600"/>
            <a:ext cx="1504950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848350"/>
            <a:ext cx="98107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950" y="3305175"/>
            <a:ext cx="12382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5-Point Star 3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77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It’s really a house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62007"/>
            <a:ext cx="8229600" cy="42023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6723"/>
            <a:ext cx="9144000" cy="466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02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0.20717 L 0 4.44444E-6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1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Helper Care Bear Pandas?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62007"/>
            <a:ext cx="8229600" cy="4202348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52600"/>
            <a:ext cx="8273034" cy="422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70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But We’re Special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905000"/>
            <a:ext cx="8229598" cy="4202348"/>
          </a:xfrm>
        </p:spPr>
      </p:pic>
      <p:sp>
        <p:nvSpPr>
          <p:cNvPr id="5" name="TextBox 4"/>
          <p:cNvSpPr txBox="1"/>
          <p:nvPr/>
        </p:nvSpPr>
        <p:spPr>
          <a:xfrm>
            <a:off x="2546535" y="1244025"/>
            <a:ext cx="40320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ckwell Condensed" pitchFamily="18" charset="0"/>
              </a:rPr>
              <a:t>…Just like everyone else…</a:t>
            </a:r>
            <a:endParaRPr lang="en-US" sz="3200" dirty="0">
              <a:solidFill>
                <a:schemeClr val="bg1"/>
              </a:solidFill>
              <a:latin typeface="Rockwell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50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3992562"/>
          </a:xfrm>
        </p:spPr>
        <p:txBody>
          <a:bodyPr/>
          <a:lstStyle/>
          <a:p>
            <a:r>
              <a:rPr lang="en-US" dirty="0" smtClean="0"/>
              <a:t>How Can </a:t>
            </a:r>
            <a:br>
              <a:rPr lang="en-US" dirty="0" smtClean="0"/>
            </a:br>
            <a:r>
              <a:rPr lang="en-US" dirty="0" smtClean="0"/>
              <a:t>Canvas Reflect</a:t>
            </a:r>
            <a:br>
              <a:rPr lang="en-US" dirty="0" smtClean="0"/>
            </a:br>
            <a:r>
              <a:rPr lang="en-US" dirty="0" smtClean="0"/>
              <a:t>Your School’s</a:t>
            </a:r>
            <a:br>
              <a:rPr lang="en-US" dirty="0" smtClean="0"/>
            </a:br>
            <a:r>
              <a:rPr lang="en-US" dirty="0" smtClean="0"/>
              <a:t>Identity?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800600"/>
            <a:ext cx="45715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Rockwell Condensed" pitchFamily="18" charset="0"/>
              </a:rPr>
              <a:t>By making your canvas different</a:t>
            </a:r>
            <a:endParaRPr lang="en-US" sz="3200" dirty="0">
              <a:solidFill>
                <a:schemeClr val="bg1"/>
              </a:solidFill>
              <a:latin typeface="Rockwell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45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We Need a Plan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2286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Audiowide" pitchFamily="2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Then We Need to Know Our Tools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3886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bg1"/>
                </a:solidFill>
                <a:latin typeface="Audiowide" pitchFamily="2" charset="0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Then </a:t>
            </a:r>
            <a:r>
              <a:rPr lang="en-US" sz="4000" dirty="0" smtClean="0"/>
              <a:t>We Go </a:t>
            </a:r>
            <a:r>
              <a:rPr lang="en-US" sz="4000" dirty="0" smtClean="0"/>
              <a:t>to </a:t>
            </a:r>
            <a:r>
              <a:rPr lang="en-US" sz="4000" dirty="0" smtClean="0"/>
              <a:t>Work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8252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8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0"/>
            <a:ext cx="6019800" cy="1143000"/>
          </a:xfrm>
        </p:spPr>
        <p:txBody>
          <a:bodyPr>
            <a:noAutofit/>
          </a:bodyPr>
          <a:lstStyle/>
          <a:p>
            <a:r>
              <a:rPr lang="en-US" sz="4800" dirty="0" smtClean="0"/>
              <a:t>Aside: No Need </a:t>
            </a:r>
            <a:br>
              <a:rPr lang="en-US" sz="4800" dirty="0" smtClean="0"/>
            </a:br>
            <a:r>
              <a:rPr lang="en-US" sz="4800" dirty="0" smtClean="0"/>
              <a:t>to Take Notes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r>
              <a:rPr lang="en-US" dirty="0" smtClean="0"/>
              <a:t>Technical details at </a:t>
            </a:r>
            <a:r>
              <a:rPr lang="en-US" dirty="0" smtClean="0">
                <a:hlinkClick r:id="rId3"/>
              </a:rPr>
              <a:t>bit.ly/</a:t>
            </a:r>
            <a:r>
              <a:rPr lang="en-US" dirty="0" err="1" smtClean="0">
                <a:hlinkClick r:id="rId3"/>
              </a:rPr>
              <a:t>CustomizingCanvas</a:t>
            </a:r>
            <a:endParaRPr lang="en-US" dirty="0" smtClean="0"/>
          </a:p>
          <a:p>
            <a:r>
              <a:rPr lang="en-US" dirty="0" smtClean="0"/>
              <a:t>This is being recorded</a:t>
            </a:r>
          </a:p>
          <a:p>
            <a:r>
              <a:rPr lang="en-US" dirty="0" smtClean="0"/>
              <a:t>We’ll be going fast, you are browsing for ideas</a:t>
            </a:r>
          </a:p>
          <a:p>
            <a:r>
              <a:rPr lang="en-US" dirty="0" smtClean="0"/>
              <a:t>You can always email me – </a:t>
            </a:r>
            <a:r>
              <a:rPr lang="en-US" dirty="0" smtClean="0">
                <a:hlinkClick r:id="rId4"/>
              </a:rPr>
              <a:t>jbriggs@eastsideprep.org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 descr="http://farm4.staticflickr.com/3644/3328352221_2795fd5f34_o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37467" cy="2673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5-Point Star 4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12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401762"/>
          </a:xfrm>
        </p:spPr>
        <p:txBody>
          <a:bodyPr>
            <a:noAutofit/>
          </a:bodyPr>
          <a:lstStyle/>
          <a:p>
            <a:pPr marL="0" indent="0"/>
            <a:r>
              <a:rPr lang="en-US" sz="4800" dirty="0"/>
              <a:t>Panda Approved Tools </a:t>
            </a:r>
            <a:r>
              <a:rPr lang="en-US" sz="4000" dirty="0"/>
              <a:t>(in order of complexity)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2179637"/>
            <a:ext cx="58674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CSS  - Design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Javascript</a:t>
            </a:r>
            <a:r>
              <a:rPr lang="en-US" dirty="0" smtClean="0"/>
              <a:t> – User Interaction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API – Getting data out, putting data in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LTI – Putting an addition on to your house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Lobbying </a:t>
            </a:r>
            <a:r>
              <a:rPr lang="en-US" dirty="0" err="1" smtClean="0"/>
              <a:t>Instructure</a:t>
            </a:r>
            <a:r>
              <a:rPr lang="en-US" dirty="0"/>
              <a:t> </a:t>
            </a:r>
            <a:r>
              <a:rPr lang="en-US" dirty="0" smtClean="0"/>
              <a:t>that </a:t>
            </a:r>
            <a:r>
              <a:rPr lang="en-US" i="1" u="sng" dirty="0" smtClean="0"/>
              <a:t>your</a:t>
            </a:r>
            <a:r>
              <a:rPr lang="en-US" dirty="0" smtClean="0"/>
              <a:t>  feature should be </a:t>
            </a:r>
            <a:r>
              <a:rPr lang="en-US" i="1" u="sng" dirty="0" smtClean="0"/>
              <a:t>their</a:t>
            </a:r>
            <a:r>
              <a:rPr lang="en-US" dirty="0" smtClean="0"/>
              <a:t>  focus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756" y="3701042"/>
            <a:ext cx="1026444" cy="935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73" y="1676400"/>
            <a:ext cx="1112527" cy="10235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04" y="2760134"/>
            <a:ext cx="1376796" cy="10171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4" y="4607134"/>
            <a:ext cx="1201186" cy="10759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2530" y="4724400"/>
            <a:ext cx="1988331" cy="209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8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odoni MT Condensed" pitchFamily="18" charset="0"/>
              </a:rPr>
              <a:t>ARCHITECTURAL DIGEST: Canvas Edition</a:t>
            </a:r>
            <a:br>
              <a:rPr lang="en-US" dirty="0" smtClean="0">
                <a:latin typeface="Bodoni MT Condensed" pitchFamily="18" charset="0"/>
              </a:rPr>
            </a:br>
            <a:r>
              <a:rPr lang="en-US" dirty="0" smtClean="0">
                <a:latin typeface="Bodoni MT Condensed" pitchFamily="18" charset="0"/>
              </a:rPr>
              <a:t>Eastside Preparatory School</a:t>
            </a:r>
            <a:endParaRPr lang="en-US" dirty="0">
              <a:latin typeface="Bodoni MT Condensed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211" y="2133600"/>
            <a:ext cx="7919589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800600"/>
            <a:ext cx="2548483" cy="1850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3773" y="1658428"/>
            <a:ext cx="3321627" cy="3446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768983"/>
            <a:ext cx="3310467" cy="1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7195" y="5233043"/>
            <a:ext cx="4388420" cy="1527856"/>
          </a:xfrm>
          <a:prstGeom prst="rect">
            <a:avLst/>
          </a:prstGeom>
          <a:noFill/>
          <a:ln>
            <a:noFill/>
          </a:ln>
          <a:effectLst>
            <a:reflection blurRad="25400" stA="48000" endPos="27000" dist="635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5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Autofit/>
          </a:bodyPr>
          <a:lstStyle/>
          <a:p>
            <a:r>
              <a:rPr lang="en-US" sz="2800" dirty="0" smtClean="0"/>
              <a:t>Eastside Prep’s Architectural Concept:</a:t>
            </a:r>
            <a:endParaRPr lang="en-US" i="1" dirty="0"/>
          </a:p>
        </p:txBody>
      </p:sp>
      <p:pic>
        <p:nvPicPr>
          <p:cNvPr id="1026" name="Picture 2" descr="http://farm3.staticflickr.com/2045/2487085812_5803fd18b8_z.jpg?zz=1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4281035" cy="284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15567" y="6111240"/>
            <a:ext cx="443743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hlinkClick r:id="rId4"/>
              </a:rPr>
              <a:t>Esteban</a:t>
            </a:r>
            <a:r>
              <a:rPr lang="en-US" sz="1050" dirty="0" smtClean="0">
                <a:solidFill>
                  <a:schemeClr val="bg1"/>
                </a:solidFill>
              </a:rPr>
              <a:t>, Flickr: </a:t>
            </a:r>
            <a:r>
              <a:rPr lang="en-US" sz="1050" dirty="0" smtClean="0">
                <a:solidFill>
                  <a:schemeClr val="bg1"/>
                </a:solidFill>
                <a:hlinkClick r:id="rId5"/>
              </a:rPr>
              <a:t>http://www.flickr.com/photos/25671211@N02/2487085812/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967805"/>
            <a:ext cx="52857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Hubs</a:t>
            </a:r>
            <a:r>
              <a:rPr lang="en-US" sz="3200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: </a:t>
            </a:r>
          </a:p>
          <a:p>
            <a:r>
              <a:rPr lang="en-US" sz="2800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Organizing sites of information. </a:t>
            </a:r>
          </a:p>
          <a:p>
            <a:r>
              <a:rPr lang="en-US" sz="2400" i="1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LMS, CMS, SIS, AD</a:t>
            </a:r>
            <a:endParaRPr lang="en-US" sz="2400" dirty="0">
              <a:solidFill>
                <a:schemeClr val="bg1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1" y="4038600"/>
            <a:ext cx="388619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Spokes</a:t>
            </a:r>
            <a:r>
              <a:rPr lang="en-US" sz="3200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: </a:t>
            </a:r>
            <a:endParaRPr lang="en-US" sz="3200" dirty="0">
              <a:solidFill>
                <a:schemeClr val="bg1"/>
              </a:solidFill>
              <a:latin typeface="Roboto Condensed" pitchFamily="2" charset="0"/>
              <a:ea typeface="Roboto Condensed" pitchFamily="2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Features that enhance.</a:t>
            </a:r>
          </a:p>
          <a:p>
            <a:r>
              <a:rPr lang="en-US" sz="2400" i="1" dirty="0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Graphing Calculator, Flickr Search, </a:t>
            </a:r>
            <a:r>
              <a:rPr lang="en-US" sz="2400" i="1" dirty="0" err="1" smtClean="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</a:rPr>
              <a:t>TurnItIn</a:t>
            </a:r>
            <a:endParaRPr lang="en-US" sz="2800" i="1" dirty="0">
              <a:solidFill>
                <a:schemeClr val="bg1"/>
              </a:solidFill>
              <a:latin typeface="Roboto Condensed" pitchFamily="2" charset="0"/>
              <a:ea typeface="Roboto Condensed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46223" y="602159"/>
            <a:ext cx="6851556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Audiowide" pitchFamily="2" charset="0"/>
              </a:rPr>
              <a:t>Hubs and Spokes</a:t>
            </a:r>
          </a:p>
        </p:txBody>
      </p:sp>
      <p:pic>
        <p:nvPicPr>
          <p:cNvPr id="8" name="Picture 6" descr="http://upload.wikimedia.org/wikipedia/commons/e/ea/Star_of_India_capstan_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3"/>
          <a:stretch/>
        </p:blipFill>
        <p:spPr bwMode="auto">
          <a:xfrm>
            <a:off x="5257801" y="1689257"/>
            <a:ext cx="3852332" cy="231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986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C:\Users\jbriggs\Downloads\CanvasHubSpoke (6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"/>
            <a:ext cx="7402830" cy="585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" y="6059269"/>
            <a:ext cx="6320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Audiowide" pitchFamily="2" charset="0"/>
              </a:rPr>
              <a:t>Hubs and Spokes @ EPS</a:t>
            </a:r>
            <a:endParaRPr lang="en-US" sz="3600" dirty="0">
              <a:solidFill>
                <a:schemeClr val="bg1"/>
              </a:solidFill>
              <a:latin typeface="Audiowid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543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49333" decel="50667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-0.11302 -0.17268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60" y="-86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11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PLAN: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400" dirty="0" smtClean="0"/>
              <a:t>Put information where </a:t>
            </a:r>
            <a:r>
              <a:rPr lang="en-US" sz="4400" i="1" u="sng" dirty="0" smtClean="0"/>
              <a:t>we</a:t>
            </a:r>
            <a:r>
              <a:rPr lang="en-US" sz="4400" i="1" dirty="0" smtClean="0"/>
              <a:t> </a:t>
            </a:r>
            <a:r>
              <a:rPr lang="en-US" sz="4400" dirty="0" smtClean="0"/>
              <a:t>think it ought to be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4400" dirty="0" smtClean="0"/>
              <a:t>Have Canvas reflect our philosophy at Eastside Prep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84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4/4f/Gas_boiler_Junker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2481845"/>
            <a:ext cx="2514600" cy="4376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782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SIS Imports</a:t>
            </a:r>
            <a:br>
              <a:rPr lang="en-US" dirty="0" smtClean="0"/>
            </a:br>
            <a:r>
              <a:rPr lang="en-US" sz="4000" dirty="0" smtClean="0"/>
              <a:t>(as exciting as the water heater)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55837"/>
            <a:ext cx="74295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{"data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":</a:t>
            </a:r>
          </a:p>
          <a:p>
            <a:pPr marL="0" indent="0">
              <a:buNone/>
            </a:pP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	{"</a:t>
            </a:r>
            <a:r>
              <a:rPr lang="en-US" sz="2600" dirty="0" err="1">
                <a:latin typeface="Courier New" pitchFamily="49" charset="0"/>
                <a:cs typeface="Courier New" pitchFamily="49" charset="0"/>
              </a:rPr>
              <a:t>supplied_batches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":["enrollment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"],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import_type":"</a:t>
            </a:r>
            <a:r>
              <a:rPr lang="en-US" sz="2600" dirty="0" err="1">
                <a:latin typeface="Courier New" pitchFamily="49" charset="0"/>
                <a:cs typeface="Courier New" pitchFamily="49" charset="0"/>
              </a:rPr>
              <a:t>instructure_csv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"},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created_at":"2012-09-11T13:18:35-07:00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 err="1">
                <a:latin typeface="Courier New" pitchFamily="49" charset="0"/>
                <a:cs typeface="Courier New" pitchFamily="49" charset="0"/>
              </a:rPr>
              <a:t>ended_at":null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,“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updated_at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":"2012-09-11T13:18:35-07:00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progress":87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>
                <a:latin typeface="Courier New" pitchFamily="49" charset="0"/>
                <a:cs typeface="Courier New" pitchFamily="49" charset="0"/>
              </a:rPr>
              <a:t>id":4892701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,</a:t>
            </a:r>
          </a:p>
          <a:p>
            <a:pPr marL="0" indent="0">
              <a:buNone/>
            </a:pPr>
            <a:r>
              <a:rPr lang="en-US" sz="2600" dirty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"</a:t>
            </a:r>
            <a:r>
              <a:rPr lang="en-US" sz="2600" dirty="0" err="1">
                <a:latin typeface="Courier New" pitchFamily="49" charset="0"/>
                <a:cs typeface="Courier New" pitchFamily="49" charset="0"/>
              </a:rPr>
              <a:t>workflow_state":"</a:t>
            </a:r>
            <a:r>
              <a:rPr lang="en-US" sz="2600" dirty="0" err="1" smtClean="0">
                <a:latin typeface="Courier New" pitchFamily="49" charset="0"/>
                <a:cs typeface="Courier New" pitchFamily="49" charset="0"/>
              </a:rPr>
              <a:t>importing</a:t>
            </a: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“</a:t>
            </a:r>
          </a:p>
          <a:p>
            <a:pPr marL="0" indent="0">
              <a:buNone/>
            </a:pPr>
            <a:r>
              <a:rPr lang="en-US" sz="2600" dirty="0" smtClean="0">
                <a:latin typeface="Courier New" pitchFamily="49" charset="0"/>
                <a:cs typeface="Courier New" pitchFamily="49" charset="0"/>
              </a:rPr>
              <a:t>}</a:t>
            </a:r>
            <a:endParaRPr lang="en-US" sz="2600" dirty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7556" y="0"/>
            <a:ext cx="1026444" cy="93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21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676400"/>
            <a:ext cx="7620000" cy="2773362"/>
          </a:xfrm>
        </p:spPr>
        <p:txBody>
          <a:bodyPr>
            <a:normAutofit/>
          </a:bodyPr>
          <a:lstStyle/>
          <a:p>
            <a:r>
              <a:rPr lang="en-US" dirty="0" smtClean="0"/>
              <a:t>We’ll Begin Our Tour with the Grades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946" y="359362"/>
            <a:ext cx="5658054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Manage the Viewable Data Points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5587"/>
            <a:ext cx="8763000" cy="100381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Student View				Parent View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49"/>
          <a:stretch/>
        </p:blipFill>
        <p:spPr bwMode="auto">
          <a:xfrm>
            <a:off x="437945" y="2604013"/>
            <a:ext cx="2742790" cy="42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0"/>
          <a:stretch/>
        </p:blipFill>
        <p:spPr bwMode="auto">
          <a:xfrm>
            <a:off x="5753100" y="2604013"/>
            <a:ext cx="2476500" cy="42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3778660" y="3599985"/>
            <a:ext cx="1631540" cy="1886415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505200" y="5638800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*Note About Security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677" y="0"/>
            <a:ext cx="1112527" cy="10235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04" y="0"/>
            <a:ext cx="1376796" cy="1017108"/>
          </a:xfrm>
          <a:prstGeom prst="rect">
            <a:avLst/>
          </a:prstGeom>
        </p:spPr>
      </p:pic>
      <p:sp>
        <p:nvSpPr>
          <p:cNvPr id="11" name="5-Point Star 10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28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Clarify Symbols for Students and Parents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5400" y="3932237"/>
            <a:ext cx="4038600" cy="27733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703716"/>
            <a:ext cx="5334000" cy="553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139" y="152400"/>
            <a:ext cx="1376796" cy="1017108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47800"/>
            <a:ext cx="7315200" cy="3001962"/>
          </a:xfrm>
        </p:spPr>
        <p:txBody>
          <a:bodyPr>
            <a:normAutofit/>
          </a:bodyPr>
          <a:lstStyle/>
          <a:p>
            <a:r>
              <a:rPr lang="en-US" dirty="0" smtClean="0"/>
              <a:t>Now We are Moving to the Course Page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00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4975" y="274638"/>
            <a:ext cx="5000625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Access the SIS from the LMS</a:t>
            </a:r>
            <a:endParaRPr lang="en-US" sz="20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66875"/>
            <a:ext cx="8782050" cy="3057525"/>
          </a:xfrm>
          <a:prstGeom prst="rect">
            <a:avLst/>
          </a:prstGeom>
          <a:noFill/>
          <a:ln>
            <a:noFill/>
          </a:ln>
          <a:effectLst>
            <a:reflection blurRad="25400" stA="48000" endPos="27000" dist="635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67071"/>
            <a:ext cx="1201186" cy="1075929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4876800"/>
            <a:ext cx="8929159" cy="190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Roboto Condensed" pitchFamily="2" charset="0"/>
                <a:ea typeface="Roboto Condensed" pitchFamily="2" charset="0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sz="2200" dirty="0" smtClean="0"/>
          </a:p>
        </p:txBody>
      </p:sp>
      <p:sp>
        <p:nvSpPr>
          <p:cNvPr id="7" name="5-Point Star 6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5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Add Internal Links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41030"/>
            <a:ext cx="1026444" cy="935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204" y="0"/>
            <a:ext cx="1376796" cy="1017108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52600"/>
            <a:ext cx="5257800" cy="502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5638800"/>
            <a:ext cx="1219200" cy="381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-11875" y="2924408"/>
            <a:ext cx="6019800" cy="2726268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27667" y="4572000"/>
            <a:ext cx="7829426" cy="144780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55"/>
          <a:stretch/>
        </p:blipFill>
        <p:spPr bwMode="auto">
          <a:xfrm>
            <a:off x="6019800" y="2971908"/>
            <a:ext cx="3037293" cy="15475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2639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Novel Custom Links</a:t>
            </a:r>
            <a:br>
              <a:rPr lang="en-US" sz="4000" dirty="0" smtClean="0"/>
            </a:br>
            <a:r>
              <a:rPr lang="en-US" sz="4000" dirty="0" smtClean="0"/>
              <a:t>Weekly Agendas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2133600"/>
            <a:ext cx="4495800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i="1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873320"/>
            <a:ext cx="4762500" cy="6742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004" y="228600"/>
            <a:ext cx="1376796" cy="1017108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55638"/>
            <a:ext cx="6858000" cy="4297362"/>
          </a:xfrm>
        </p:spPr>
        <p:txBody>
          <a:bodyPr>
            <a:normAutofit/>
          </a:bodyPr>
          <a:lstStyle/>
          <a:p>
            <a:r>
              <a:rPr lang="en-US" dirty="0" smtClean="0"/>
              <a:t>Now Let’s Look at Additions and the Exterior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9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12363"/>
            <a:ext cx="7620000" cy="4399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57150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An SIS Dashboard for Students and Parents</a:t>
            </a:r>
            <a:endParaRPr lang="en-US" sz="3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0" y="67071"/>
            <a:ext cx="1201186" cy="10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86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590800"/>
            <a:ext cx="7772400" cy="35353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dirty="0" smtClean="0"/>
              <a:t>As our customization skills improved we moved from solving problems to seeing opportunities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62694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7696200" cy="2239962"/>
          </a:xfrm>
        </p:spPr>
        <p:txBody>
          <a:bodyPr>
            <a:normAutofit/>
          </a:bodyPr>
          <a:lstStyle/>
          <a:p>
            <a:r>
              <a:rPr lang="en-US" sz="4800" dirty="0" smtClean="0"/>
              <a:t>Opportunity: Student Self Assessments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4724400" cy="452596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47899"/>
            <a:ext cx="5096966" cy="370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98131"/>
            <a:ext cx="41814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14" y="0"/>
            <a:ext cx="1201186" cy="10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84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Looking from the Outside In</a:t>
            </a:r>
            <a:endParaRPr lang="en-US" sz="40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644"/>
          <a:stretch/>
        </p:blipFill>
        <p:spPr bwMode="auto">
          <a:xfrm>
            <a:off x="1647261" y="1828800"/>
            <a:ext cx="5550217" cy="1864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09228" y="3962400"/>
            <a:ext cx="43255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</a:rPr>
              <a:t>5,000 API Requests Takes a few minutes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40" y="4445697"/>
            <a:ext cx="7462060" cy="2081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06" y="0"/>
            <a:ext cx="1026444" cy="935048"/>
          </a:xfrm>
          <a:prstGeom prst="rect">
            <a:avLst/>
          </a:prstGeom>
        </p:spPr>
      </p:pic>
      <p:sp>
        <p:nvSpPr>
          <p:cNvPr id="8" name="5-Point Star 7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62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543800" cy="1066800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Data Analysis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On Courses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933073"/>
            <a:ext cx="6019800" cy="4723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 descr="http://farm9.staticflickr.com/8322/8031897271_9c63e48a29_b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16"/>
          <a:stretch/>
        </p:blipFill>
        <p:spPr bwMode="auto">
          <a:xfrm>
            <a:off x="16933" y="4572000"/>
            <a:ext cx="48768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506" y="0"/>
            <a:ext cx="1026444" cy="93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740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81000"/>
            <a:ext cx="6791324" cy="1036638"/>
          </a:xfrm>
        </p:spPr>
        <p:txBody>
          <a:bodyPr>
            <a:noAutofit/>
          </a:bodyPr>
          <a:lstStyle/>
          <a:p>
            <a:r>
              <a:rPr lang="en-US" sz="3600" dirty="0" smtClean="0"/>
              <a:t>Opportunity: Faculty Want to </a:t>
            </a:r>
            <a:r>
              <a:rPr lang="en-US" sz="3600" dirty="0" err="1" smtClean="0"/>
              <a:t>Gamify</a:t>
            </a:r>
            <a:r>
              <a:rPr lang="en-US" sz="3600" dirty="0" smtClean="0"/>
              <a:t> a Project </a:t>
            </a:r>
            <a:r>
              <a:rPr lang="en-US" sz="3600" dirty="0" err="1" smtClean="0"/>
              <a:t>Avatari</a:t>
            </a:r>
            <a:r>
              <a:rPr lang="en-US" sz="3600" dirty="0" smtClean="0"/>
              <a:t> - LTI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hlinkClick r:id="rId3"/>
              </a:rPr>
              <a:t>https://github.com/JonBriggs/avatari</a:t>
            </a:r>
            <a:r>
              <a:rPr lang="en-US" sz="2800" dirty="0" smtClean="0"/>
              <a:t> - </a:t>
            </a:r>
            <a:r>
              <a:rPr lang="en-US" sz="2800" dirty="0" err="1" smtClean="0"/>
              <a:t>preAlpha</a:t>
            </a:r>
            <a:endParaRPr lang="en-US" sz="2800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33625"/>
            <a:ext cx="5400675" cy="414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325158"/>
            <a:ext cx="14954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325157"/>
            <a:ext cx="148590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845452"/>
            <a:ext cx="14573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845452"/>
            <a:ext cx="14859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2814" y="63989"/>
            <a:ext cx="1201186" cy="10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3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274638"/>
            <a:ext cx="8829675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Getting Students in On the Fu</a:t>
            </a:r>
            <a:r>
              <a:rPr lang="en-US" sz="2800" dirty="0" smtClean="0"/>
              <a:t>n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Opportunity: Going Meta in Programming Class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3429000"/>
            <a:ext cx="8401050" cy="2083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64961"/>
            <a:ext cx="4605867" cy="2573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393661" y="5642001"/>
            <a:ext cx="1169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5" action="ppaction://hlinkfile"/>
              </a:rPr>
              <a:t>Live Demo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423" y="936834"/>
            <a:ext cx="1026444" cy="935048"/>
          </a:xfrm>
          <a:prstGeom prst="rect">
            <a:avLst/>
          </a:prstGeom>
        </p:spPr>
      </p:pic>
      <p:sp>
        <p:nvSpPr>
          <p:cNvPr id="8" name="5-Point Star 7"/>
          <p:cNvSpPr/>
          <p:nvPr/>
        </p:nvSpPr>
        <p:spPr>
          <a:xfrm>
            <a:off x="42336" y="6688667"/>
            <a:ext cx="152401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5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Aside: What you never see!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/>
          </a:bodyPr>
          <a:lstStyle/>
          <a:p>
            <a:r>
              <a:rPr lang="en-US" dirty="0" smtClean="0"/>
              <a:t>It never works right the first time</a:t>
            </a:r>
          </a:p>
          <a:p>
            <a:r>
              <a:rPr lang="en-US" dirty="0" smtClean="0"/>
              <a:t>These customizations can break stuff - </a:t>
            </a:r>
            <a:r>
              <a:rPr lang="en-US" b="1" dirty="0" smtClean="0"/>
              <a:t>TEST</a:t>
            </a:r>
          </a:p>
          <a:p>
            <a:pPr lvl="1"/>
            <a:r>
              <a:rPr lang="en-US" dirty="0" smtClean="0"/>
              <a:t>Use </a:t>
            </a:r>
            <a:r>
              <a:rPr lang="en-US" dirty="0" smtClean="0">
                <a:hlinkClick r:id="rId3"/>
              </a:rPr>
              <a:t>&lt;</a:t>
            </a:r>
            <a:r>
              <a:rPr lang="en-US" dirty="0" err="1" smtClean="0">
                <a:hlinkClick r:id="rId3"/>
              </a:rPr>
              <a:t>yourschool</a:t>
            </a:r>
            <a:r>
              <a:rPr lang="en-US" dirty="0" smtClean="0">
                <a:hlinkClick r:id="rId3"/>
              </a:rPr>
              <a:t>&gt;.beta.instructure.com </a:t>
            </a:r>
            <a:r>
              <a:rPr lang="en-US" dirty="0" smtClean="0">
                <a:hlinkClick r:id="rId4"/>
              </a:rPr>
              <a:t>&lt;</a:t>
            </a:r>
            <a:r>
              <a:rPr lang="en-US" dirty="0" err="1" smtClean="0">
                <a:hlinkClick r:id="rId4"/>
              </a:rPr>
              <a:t>yourschool</a:t>
            </a:r>
            <a:r>
              <a:rPr lang="en-US" dirty="0" smtClean="0">
                <a:hlinkClick r:id="rId4"/>
              </a:rPr>
              <a:t>&gt;.test.instructure.com</a:t>
            </a:r>
            <a:endParaRPr lang="en-US" dirty="0" smtClean="0"/>
          </a:p>
          <a:p>
            <a:pPr lvl="1"/>
            <a:r>
              <a:rPr lang="en-US" dirty="0"/>
              <a:t>D</a:t>
            </a:r>
            <a:r>
              <a:rPr lang="en-US" dirty="0" smtClean="0"/>
              <a:t>ouble check the </a:t>
            </a:r>
            <a:r>
              <a:rPr lang="en-US" dirty="0" err="1" smtClean="0"/>
              <a:t>gradebook</a:t>
            </a:r>
            <a:r>
              <a:rPr lang="en-US" dirty="0" smtClean="0"/>
              <a:t> when doing </a:t>
            </a:r>
            <a:r>
              <a:rPr lang="en-US" dirty="0" err="1" smtClean="0"/>
              <a:t>javascript</a:t>
            </a:r>
            <a:r>
              <a:rPr lang="en-US" dirty="0" smtClean="0"/>
              <a:t> customizations </a:t>
            </a:r>
          </a:p>
          <a:p>
            <a:pPr lvl="1"/>
            <a:r>
              <a:rPr lang="en-US" dirty="0" smtClean="0"/>
              <a:t>Beware of Caching </a:t>
            </a:r>
          </a:p>
          <a:p>
            <a:r>
              <a:rPr lang="en-US" dirty="0" smtClean="0"/>
              <a:t>It takes twice as long as you account for… even if you account for this rule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36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It’s </a:t>
            </a:r>
            <a:r>
              <a:rPr lang="en-US" i="1" u="sng" dirty="0" smtClean="0"/>
              <a:t>your</a:t>
            </a:r>
            <a:r>
              <a:rPr lang="en-US" dirty="0" smtClean="0"/>
              <a:t> Canvas</a:t>
            </a:r>
            <a:br>
              <a:rPr lang="en-US" dirty="0" smtClean="0"/>
            </a:br>
            <a:r>
              <a:rPr lang="en-US" sz="3600" dirty="0" smtClean="0"/>
              <a:t> …and you can drive it like a rental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752600"/>
            <a:ext cx="8610599" cy="3581400"/>
          </a:xfrm>
        </p:spPr>
        <p:txBody>
          <a:bodyPr/>
          <a:lstStyle/>
          <a:p>
            <a:r>
              <a:rPr lang="en-US" sz="2400" dirty="0" smtClean="0"/>
              <a:t>Play with the LTI Apps at </a:t>
            </a:r>
          </a:p>
          <a:p>
            <a:pPr marL="457200" lvl="1" indent="0">
              <a:buNone/>
            </a:pP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lti-examples.heroku.com/index.html</a:t>
            </a:r>
            <a:endParaRPr lang="en-US" sz="2000" dirty="0" smtClean="0"/>
          </a:p>
          <a:p>
            <a:r>
              <a:rPr lang="en-US" sz="2400" dirty="0" smtClean="0"/>
              <a:t>Check out </a:t>
            </a:r>
            <a:r>
              <a:rPr lang="en-US" sz="2400" dirty="0" smtClean="0">
                <a:hlinkClick r:id="rId3"/>
              </a:rPr>
              <a:t>bit.ly/</a:t>
            </a:r>
            <a:r>
              <a:rPr lang="en-US" sz="2400" dirty="0" err="1" smtClean="0">
                <a:hlinkClick r:id="rId3"/>
              </a:rPr>
              <a:t>CustomizingCanvas</a:t>
            </a:r>
            <a:r>
              <a:rPr lang="en-US" sz="2400" dirty="0" smtClean="0"/>
              <a:t> and learn a tool</a:t>
            </a:r>
          </a:p>
          <a:p>
            <a:r>
              <a:rPr lang="en-US" sz="2400" dirty="0" smtClean="0"/>
              <a:t>Contact us at Eastside Prep</a:t>
            </a:r>
            <a:endParaRPr lang="en-US" sz="2400" dirty="0" smtClean="0"/>
          </a:p>
          <a:p>
            <a:pPr lvl="1"/>
            <a:r>
              <a:rPr lang="en-US" sz="1800" dirty="0" smtClean="0">
                <a:hlinkClick r:id="rId4"/>
              </a:rPr>
              <a:t>canvas@eastsideprep.org</a:t>
            </a:r>
            <a:r>
              <a:rPr lang="en-US" sz="1800" dirty="0" smtClean="0"/>
              <a:t> (or </a:t>
            </a:r>
            <a:r>
              <a:rPr lang="en-US" sz="1800" dirty="0" smtClean="0">
                <a:hlinkClick r:id="rId5"/>
              </a:rPr>
              <a:t>jbriggs@eastsideprep.org</a:t>
            </a:r>
            <a:r>
              <a:rPr lang="en-US" sz="1800" dirty="0" smtClean="0"/>
              <a:t> )</a:t>
            </a:r>
          </a:p>
        </p:txBody>
      </p:sp>
      <p:sp>
        <p:nvSpPr>
          <p:cNvPr id="4" name="Rectangle 3"/>
          <p:cNvSpPr/>
          <p:nvPr/>
        </p:nvSpPr>
        <p:spPr>
          <a:xfrm>
            <a:off x="5791200" y="5105400"/>
            <a:ext cx="3352800" cy="1447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jbriggs\Documents\InstructureCon2013\house model\garage_addition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39703"/>
            <a:ext cx="5714999" cy="291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943" y="1598662"/>
            <a:ext cx="2667000" cy="10022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803" y="2839216"/>
            <a:ext cx="1026444" cy="9350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809" y="3624490"/>
            <a:ext cx="1112527" cy="10235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40" y="5536092"/>
            <a:ext cx="1376796" cy="1017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105" y="4617216"/>
            <a:ext cx="1201186" cy="107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1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Examples – problems fixed</a:t>
            </a:r>
          </a:p>
          <a:p>
            <a:pPr lvl="1"/>
            <a:r>
              <a:rPr lang="en-US" dirty="0" smtClean="0"/>
              <a:t>SIS import scripts (API)</a:t>
            </a:r>
          </a:p>
          <a:p>
            <a:pPr lvl="1"/>
            <a:r>
              <a:rPr lang="en-US" dirty="0" smtClean="0"/>
              <a:t>Remove the graphs (</a:t>
            </a:r>
            <a:r>
              <a:rPr lang="en-US" dirty="0" err="1" smtClean="0"/>
              <a:t>css</a:t>
            </a:r>
            <a:r>
              <a:rPr lang="en-US" dirty="0" smtClean="0"/>
              <a:t> + </a:t>
            </a:r>
            <a:r>
              <a:rPr lang="en-US" dirty="0" err="1" smtClean="0"/>
              <a:t>javascript</a:t>
            </a:r>
            <a:r>
              <a:rPr lang="en-US" dirty="0" smtClean="0"/>
              <a:t>)</a:t>
            </a:r>
          </a:p>
          <a:p>
            <a:pPr lvl="1"/>
            <a:r>
              <a:rPr lang="en-US" b="1" dirty="0" err="1" smtClean="0"/>
              <a:t>Prenotes</a:t>
            </a:r>
            <a:r>
              <a:rPr lang="en-US" b="1" dirty="0" smtClean="0"/>
              <a:t>(</a:t>
            </a:r>
            <a:r>
              <a:rPr lang="en-US" b="1" dirty="0" err="1" smtClean="0"/>
              <a:t>javascript</a:t>
            </a:r>
            <a:r>
              <a:rPr lang="en-US" b="1" dirty="0" smtClean="0"/>
              <a:t> + rails knowledge)</a:t>
            </a:r>
          </a:p>
          <a:p>
            <a:pPr lvl="1"/>
            <a:r>
              <a:rPr lang="en-US" b="1" dirty="0" smtClean="0"/>
              <a:t>Four11 attendance (</a:t>
            </a:r>
            <a:r>
              <a:rPr lang="en-US" b="1" dirty="0" err="1" smtClean="0"/>
              <a:t>lti</a:t>
            </a:r>
            <a:r>
              <a:rPr lang="en-US" b="1" dirty="0" smtClean="0"/>
              <a:t> plus external app)</a:t>
            </a:r>
          </a:p>
          <a:p>
            <a:pPr lvl="1"/>
            <a:r>
              <a:rPr lang="en-US" b="1" dirty="0" smtClean="0"/>
              <a:t>EPS Grading Notes (</a:t>
            </a:r>
            <a:r>
              <a:rPr lang="en-US" b="1" dirty="0" err="1" smtClean="0"/>
              <a:t>javascript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Distribute grades online (</a:t>
            </a:r>
            <a:r>
              <a:rPr lang="en-US" b="1" dirty="0" err="1" smtClean="0"/>
              <a:t>lti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Missing Assignment Report (</a:t>
            </a:r>
            <a:r>
              <a:rPr lang="en-US" b="1" dirty="0" err="1" smtClean="0"/>
              <a:t>api</a:t>
            </a:r>
            <a:r>
              <a:rPr lang="en-US" b="1" dirty="0" smtClean="0"/>
              <a:t>)</a:t>
            </a:r>
          </a:p>
          <a:p>
            <a:r>
              <a:rPr lang="en-US" dirty="0" smtClean="0"/>
              <a:t>Opportunities</a:t>
            </a:r>
          </a:p>
          <a:p>
            <a:pPr lvl="1"/>
            <a:r>
              <a:rPr lang="en-US" b="1" dirty="0"/>
              <a:t>Professor link on home page(</a:t>
            </a:r>
            <a:r>
              <a:rPr lang="en-US" b="1" dirty="0" err="1"/>
              <a:t>javascript</a:t>
            </a:r>
            <a:r>
              <a:rPr lang="en-US" b="1" dirty="0"/>
              <a:t> + </a:t>
            </a:r>
            <a:r>
              <a:rPr lang="en-US" b="1" dirty="0" err="1"/>
              <a:t>api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Distribute schedules, voting, course </a:t>
            </a:r>
            <a:r>
              <a:rPr lang="en-US" b="1" dirty="0" err="1" smtClean="0"/>
              <a:t>evals</a:t>
            </a:r>
            <a:r>
              <a:rPr lang="en-US" b="1" dirty="0" smtClean="0"/>
              <a:t>(</a:t>
            </a:r>
            <a:r>
              <a:rPr lang="en-US" b="1" dirty="0" err="1" smtClean="0"/>
              <a:t>lti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smtClean="0"/>
              <a:t>Student Self Assessments(</a:t>
            </a:r>
            <a:r>
              <a:rPr lang="en-US" b="1" dirty="0" err="1" smtClean="0"/>
              <a:t>lti</a:t>
            </a:r>
            <a:r>
              <a:rPr lang="en-US" b="1" dirty="0" smtClean="0"/>
              <a:t>)</a:t>
            </a:r>
          </a:p>
          <a:p>
            <a:pPr lvl="1"/>
            <a:r>
              <a:rPr lang="en-US" b="1" dirty="0" err="1" smtClean="0"/>
              <a:t>Avatari</a:t>
            </a:r>
            <a:r>
              <a:rPr lang="en-US" b="1" dirty="0" smtClean="0"/>
              <a:t> (brand new </a:t>
            </a:r>
            <a:r>
              <a:rPr lang="en-US" b="1" dirty="0" err="1" smtClean="0"/>
              <a:t>lti</a:t>
            </a:r>
            <a:r>
              <a:rPr lang="en-US" b="1" dirty="0" smtClean="0"/>
              <a:t>)</a:t>
            </a:r>
          </a:p>
          <a:p>
            <a:pPr lvl="1"/>
            <a:r>
              <a:rPr lang="en-US" dirty="0" smtClean="0"/>
              <a:t>Data mining (</a:t>
            </a:r>
            <a:r>
              <a:rPr lang="en-US" dirty="0" err="1" smtClean="0"/>
              <a:t>api</a:t>
            </a:r>
            <a:r>
              <a:rPr lang="en-US" dirty="0" smtClean="0"/>
              <a:t>)</a:t>
            </a:r>
          </a:p>
          <a:p>
            <a:pPr lvl="1"/>
            <a:r>
              <a:rPr lang="en-US" b="1" dirty="0" smtClean="0"/>
              <a:t>Going Meta programming assignment(</a:t>
            </a:r>
            <a:r>
              <a:rPr lang="en-US" b="1" dirty="0" err="1" smtClean="0"/>
              <a:t>api</a:t>
            </a:r>
            <a:r>
              <a:rPr lang="en-US" b="1" dirty="0" smtClean="0"/>
              <a:t>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915153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Solution: In the </a:t>
            </a:r>
            <a:r>
              <a:rPr lang="en-US" sz="2800" dirty="0" err="1"/>
              <a:t>j</a:t>
            </a:r>
            <a:r>
              <a:rPr lang="en-US" sz="2800" dirty="0" err="1" smtClean="0"/>
              <a:t>avascript</a:t>
            </a:r>
            <a:r>
              <a:rPr lang="en-US" sz="2800" dirty="0" smtClean="0"/>
              <a:t> bring the links back for students and teachers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91600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>
                <a:hlinkClick r:id="rId2"/>
              </a:rPr>
              <a:t>https://four11.eastsideprep.org/eps_canvas.js</a:t>
            </a:r>
            <a:r>
              <a:rPr lang="en-US" sz="2400" dirty="0" smtClean="0"/>
              <a:t> - For full code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Find out if we are on a class page by scanning the body’s class attribute for context-course_12345, save 12345 as the course code.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	Look in the menu area under course 12345 for “enrolled as:” to find 	the  role of the user.</a:t>
            </a:r>
          </a:p>
          <a:p>
            <a:pPr lvl="2"/>
            <a:r>
              <a:rPr lang="en-US" sz="1600" dirty="0" smtClean="0"/>
              <a:t>If the role is Observer or not found – remove the node that contains the graphs from the DOM</a:t>
            </a:r>
          </a:p>
          <a:p>
            <a:pPr lvl="2"/>
            <a:r>
              <a:rPr lang="en-US" sz="1600" dirty="0" smtClean="0"/>
              <a:t>If the role is Teacher or Student – Show the div that was hidden by the CSS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smtClean="0"/>
              <a:t>*This is a UI solution, easily worked </a:t>
            </a:r>
          </a:p>
          <a:p>
            <a:pPr marL="0" indent="0">
              <a:buNone/>
            </a:pPr>
            <a:r>
              <a:rPr lang="en-US" sz="2400" dirty="0" smtClean="0"/>
              <a:t>around by a clever user</a:t>
            </a:r>
          </a:p>
        </p:txBody>
      </p:sp>
    </p:spTree>
    <p:extLst>
      <p:ext uri="{BB962C8B-B14F-4D97-AF65-F5344CB8AC3E}">
        <p14:creationId xmlns:p14="http://schemas.microsoft.com/office/powerpoint/2010/main" val="238447859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Preset Form in URL (Rails Trick)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>
                <a:latin typeface="Courier New" pitchFamily="49" charset="0"/>
                <a:cs typeface="Courier New" pitchFamily="49" charset="0"/>
              </a:rPr>
              <a:t>&lt;li class=%27section%27&gt;&lt;a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href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='https://eastsideprep.instructure.com/courses/" +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courseID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+ "/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calendar_events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new?</a:t>
            </a:r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title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" +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shortName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+ ":+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TOPICS&amp;</a:t>
            </a:r>
            <a:r>
              <a:rPr lang="en-US" sz="3600" b="1" dirty="0" err="1">
                <a:latin typeface="Courier New" pitchFamily="49" charset="0"/>
                <a:cs typeface="Courier New" pitchFamily="49" charset="0"/>
              </a:rPr>
              <a:t>start_at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" +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preNoteDay.toDateString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().split(" ").join("+") + "&amp;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end_at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=" +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preNoteDay.toDateString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().split(" ").join("+") + "&amp;</a:t>
            </a:r>
            <a:r>
              <a:rPr lang="en-US" sz="3600" b="1" dirty="0">
                <a:latin typeface="Courier New" pitchFamily="49" charset="0"/>
                <a:cs typeface="Courier New" pitchFamily="49" charset="0"/>
              </a:rPr>
              <a:t>description=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%3ctable+border=%271%27%3e%3ctr%3e%3cth%3e%3cstrong%3eMonday%3c/strong%3e%3c/th%3e%3c/tr%3e%3ctr%3e%3ctd%3eGuiding+questions,+background+info,+pre-thinking+prompts,+and%2For+context+as+preparation+for+the+next+day%27s+class+(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rather+than+solely+assignment+directions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).%3c/td%3e%3c/tr%3e%3ctr%3e%3cth%3e%3cstrong%3eTuesday%3c/strong%3e%3c/th%3e%3c/tr%3e%3ctr%3e%3ctd%3e%3c/td%3e%3c/tr%3e%3ctr%3e%3cth%3e%3cstrong%3eWednesday%2FThursday%3c/strong%3e%3c/th%3e%3c/tr%3e%3ctr%3e%3ctd%3e%3c/td%3e%3c/tr%3e%3ctr%3e%3cth%3e%3cstrong%3eFriday%3c/strong%3e%3c/th%3e%3c/tr%3e%3ctr%3e%3ctd%3e%3c/td%3e%3ctr%3e%3c/table%3e'&gt;New 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Prenote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&lt;/a&gt;&lt;/li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smtClean="0"/>
              <a:t>TEST! Different browsers have different max URLs Lengths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73239506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Opportunity: Analytics on Canvas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API to ask questions about your school?</a:t>
            </a:r>
          </a:p>
          <a:p>
            <a:pPr lvl="1"/>
            <a:r>
              <a:rPr lang="en-US" dirty="0" smtClean="0"/>
              <a:t>Number of assignments per student per day?</a:t>
            </a:r>
          </a:p>
          <a:p>
            <a:pPr lvl="1"/>
            <a:r>
              <a:rPr lang="en-US" dirty="0" smtClean="0"/>
              <a:t>Names of all modules being taught?</a:t>
            </a:r>
          </a:p>
          <a:p>
            <a:pPr lvl="1"/>
            <a:r>
              <a:rPr lang="en-US" dirty="0" smtClean="0"/>
              <a:t>Logins per day per student</a:t>
            </a:r>
          </a:p>
          <a:p>
            <a:pPr lvl="1"/>
            <a:r>
              <a:rPr lang="en-US" dirty="0" smtClean="0"/>
              <a:t>Nearly anything you can think of can be scraped</a:t>
            </a:r>
          </a:p>
          <a:p>
            <a:pPr lvl="1"/>
            <a:r>
              <a:rPr lang="en-US" dirty="0" smtClean="0"/>
              <a:t>Number of </a:t>
            </a:r>
            <a:r>
              <a:rPr lang="en-US" dirty="0" err="1" smtClean="0"/>
              <a:t>prenote</a:t>
            </a:r>
            <a:r>
              <a:rPr lang="en-US" dirty="0" smtClean="0"/>
              <a:t> entries per teacher per 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217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0" y="1600200"/>
            <a:ext cx="68580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– 12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 1:1 Tablet PC Program</a:t>
            </a:r>
          </a:p>
          <a:p>
            <a:pPr marL="0" indent="0">
              <a:buNone/>
            </a:pPr>
            <a:r>
              <a:rPr lang="en-US" sz="2400" dirty="0" smtClean="0"/>
              <a:t>Migrated from a roll-your-own LMS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				Agile, dedicated faculty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419599"/>
            <a:ext cx="2914650" cy="170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33" y="2426890"/>
            <a:ext cx="1500188" cy="1913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28600"/>
            <a:ext cx="1938338" cy="2198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4192" y="914400"/>
            <a:ext cx="6781800" cy="1143000"/>
          </a:xfrm>
        </p:spPr>
        <p:txBody>
          <a:bodyPr>
            <a:noAutofit/>
          </a:bodyPr>
          <a:lstStyle/>
          <a:p>
            <a:r>
              <a:rPr lang="en-US" sz="6000" dirty="0" smtClean="0"/>
              <a:t>Environment @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79929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Problem: Canvas Can’t </a:t>
            </a:r>
            <a:br>
              <a:rPr lang="en-US" sz="4000" dirty="0" smtClean="0"/>
            </a:br>
            <a:r>
              <a:rPr lang="en-US" sz="4000" dirty="0" smtClean="0"/>
              <a:t>Accommodate All Needs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0" indent="0">
              <a:buNone/>
            </a:pPr>
            <a:r>
              <a:rPr lang="en-US" sz="3600" b="1" i="1" dirty="0" smtClean="0"/>
              <a:t>Solution: </a:t>
            </a:r>
            <a:r>
              <a:rPr lang="en-US" sz="3600" i="1" dirty="0" smtClean="0"/>
              <a:t>Find or build a spoke to…</a:t>
            </a:r>
          </a:p>
          <a:p>
            <a:pPr marL="0" indent="0">
              <a:buNone/>
            </a:pPr>
            <a:r>
              <a:rPr lang="en-US" sz="2400" dirty="0" smtClean="0"/>
              <a:t>Channel data from another hub 	Add functionality to Canvas</a:t>
            </a:r>
          </a:p>
          <a:p>
            <a:pPr marL="0" indent="0">
              <a:buNone/>
            </a:pPr>
            <a:r>
              <a:rPr lang="en-US" sz="2400" dirty="0" smtClean="0"/>
              <a:t>Tweak the design for your users	Have fun and try new things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3600" i="1" dirty="0" smtClean="0"/>
              <a:t>				</a:t>
            </a:r>
            <a:r>
              <a:rPr lang="en-US" sz="2800" i="1" dirty="0" smtClean="0"/>
              <a:t>	Bonus: Canvas Spokes 						can be Scoped!</a:t>
            </a:r>
          </a:p>
          <a:p>
            <a:endParaRPr lang="en-US" dirty="0"/>
          </a:p>
        </p:txBody>
      </p:sp>
      <p:pic>
        <p:nvPicPr>
          <p:cNvPr id="4100" name="Picture 4" descr="https://lh5.googleusercontent.com/-QjhIVi0rgF8/UF8LWHwpKtI/AAAAAAAAIE0/hDbZ93fKhTo/Grumpiest%2Bcat%2Byou%2527ll%2Bsee%2Ball%2Bday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8" b="9076"/>
          <a:stretch/>
        </p:blipFill>
        <p:spPr bwMode="auto">
          <a:xfrm flipH="1">
            <a:off x="533400" y="76200"/>
            <a:ext cx="1093093" cy="1370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upload.wikimedia.org/wikipedia/commons/e/ea/Star_of_India_capstan_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3"/>
          <a:stretch/>
        </p:blipFill>
        <p:spPr bwMode="auto">
          <a:xfrm>
            <a:off x="-1" y="3962400"/>
            <a:ext cx="4816005" cy="289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39521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Ways to Customize Canvas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60198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err="1" smtClean="0"/>
              <a:t>javascript</a:t>
            </a:r>
            <a:r>
              <a:rPr lang="en-US" sz="2800" dirty="0" smtClean="0"/>
              <a:t> – interact with page content</a:t>
            </a:r>
          </a:p>
          <a:p>
            <a:endParaRPr lang="en-US" sz="2800" dirty="0" smtClean="0"/>
          </a:p>
          <a:p>
            <a:r>
              <a:rPr lang="en-US" sz="2800" dirty="0"/>
              <a:t>CSS – Design adjustments (branding)</a:t>
            </a:r>
          </a:p>
          <a:p>
            <a:endParaRPr lang="en-US" sz="2800" dirty="0" smtClean="0"/>
          </a:p>
          <a:p>
            <a:r>
              <a:rPr lang="en-US" sz="2800" dirty="0" smtClean="0"/>
              <a:t>LTI Tools - Add features to canvas</a:t>
            </a:r>
          </a:p>
          <a:p>
            <a:pPr lvl="1"/>
            <a:r>
              <a:rPr lang="en-US" sz="2400" dirty="0" smtClean="0"/>
              <a:t>Add links to navigation, rich text editor features</a:t>
            </a:r>
          </a:p>
          <a:p>
            <a:pPr lvl="1"/>
            <a:r>
              <a:rPr lang="en-US" sz="2400" dirty="0" smtClean="0"/>
              <a:t>Add External Tools to Modules</a:t>
            </a:r>
          </a:p>
          <a:p>
            <a:pPr lvl="1"/>
            <a:r>
              <a:rPr lang="en-US" sz="2400" dirty="0" smtClean="0"/>
              <a:t>Add </a:t>
            </a:r>
            <a:r>
              <a:rPr lang="en-US" sz="2400" dirty="0" err="1" smtClean="0"/>
              <a:t>facebook</a:t>
            </a:r>
            <a:r>
              <a:rPr lang="en-US" sz="2400" dirty="0" smtClean="0"/>
              <a:t> style apps</a:t>
            </a:r>
          </a:p>
          <a:p>
            <a:pPr lvl="1"/>
            <a:endParaRPr lang="en-US" sz="2400" dirty="0" smtClean="0"/>
          </a:p>
          <a:p>
            <a:r>
              <a:rPr lang="en-US" sz="2800" dirty="0" smtClean="0"/>
              <a:t>API – talk to canvas behind the scenes</a:t>
            </a:r>
            <a:endParaRPr lang="en-US" sz="28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1567357"/>
            <a:ext cx="3158067" cy="159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99" y="3229096"/>
            <a:ext cx="264795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6" y="4196413"/>
            <a:ext cx="3419475" cy="83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6" b="17596"/>
          <a:stretch/>
        </p:blipFill>
        <p:spPr bwMode="auto">
          <a:xfrm>
            <a:off x="738187" y="5596466"/>
            <a:ext cx="4976813" cy="1261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5888504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Problem: Math and Science Teachers want better equations - </a:t>
            </a:r>
            <a:r>
              <a:rPr lang="en-US" sz="4000" dirty="0" err="1" smtClean="0"/>
              <a:t>Javascript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0386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Solution: Add in the </a:t>
            </a:r>
            <a:r>
              <a:rPr lang="en-US" b="1" dirty="0" err="1" smtClean="0"/>
              <a:t>MathJax</a:t>
            </a:r>
            <a:r>
              <a:rPr lang="en-US" b="1" dirty="0" smtClean="0"/>
              <a:t> library</a:t>
            </a:r>
          </a:p>
          <a:p>
            <a:pPr marL="0" indent="0"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var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mj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document.createElement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('script'); 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mj.type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 'text/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javascript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'; 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mj.async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 true; 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mj.src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 'https://d3eoax9i5htok0.cloudfront.net/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mathjax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/latest/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MathJax.js?config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TeX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-MML-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AM_HTMLorMML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'; </a:t>
            </a: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endParaRPr lang="en-US" sz="2400" dirty="0" smtClean="0">
              <a:latin typeface="Courier New" pitchFamily="49" charset="0"/>
              <a:cs typeface="Courier New" pitchFamily="49" charset="0"/>
            </a:endParaRPr>
          </a:p>
          <a:p>
            <a:pPr marL="0" indent="0"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document.getElementsByTagName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('body')[0].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appendChild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mj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);</a:t>
            </a:r>
            <a:endParaRPr lang="en-US" sz="2400" b="1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194" name="Picture 2" descr="http://t2.gstatic.com/images?q=tbn:ANd9GcSao839gq5uK4bFbBtBYk4xuwfwLHdRS4NnS4sAZFg3vqVkikWos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2" y="5562600"/>
            <a:ext cx="3031958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974555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4270</TotalTime>
  <Words>1671</Words>
  <Application>Microsoft Office PowerPoint</Application>
  <PresentationFormat>On-screen Show (4:3)</PresentationFormat>
  <Paragraphs>298</Paragraphs>
  <Slides>43</Slides>
  <Notes>29</Notes>
  <HiddenSlides>8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Making Canvas Your Own</vt:lpstr>
      <vt:lpstr>Using the API and LTI to Make Canvas Your Own</vt:lpstr>
      <vt:lpstr>But really…</vt:lpstr>
      <vt:lpstr>Move in, fix it up a little bit</vt:lpstr>
      <vt:lpstr>Aside: LTI</vt:lpstr>
      <vt:lpstr>Head to</vt:lpstr>
      <vt:lpstr>It’s really a house+</vt:lpstr>
      <vt:lpstr>Helper Care Bear Pandas?</vt:lpstr>
      <vt:lpstr>But We’re Special</vt:lpstr>
      <vt:lpstr>How Can  Canvas Reflect Your School’s Identity? </vt:lpstr>
      <vt:lpstr>First We Need a Plan</vt:lpstr>
      <vt:lpstr>Aside: No Need  to Take Notes</vt:lpstr>
      <vt:lpstr>Panda Approved Tools (in order of complexity)</vt:lpstr>
      <vt:lpstr>ARCHITECTURAL DIGEST: Canvas Edition Eastside Preparatory School</vt:lpstr>
      <vt:lpstr>Eastside Prep’s Architectural Concept:</vt:lpstr>
      <vt:lpstr>PowerPoint Presentation</vt:lpstr>
      <vt:lpstr>PLAN:  Put information where we think it ought to be  Have Canvas reflect our philosophy at Eastside Prep</vt:lpstr>
      <vt:lpstr>SIS Imports (as exciting as the water heater)</vt:lpstr>
      <vt:lpstr>We’ll Begin Our Tour with the Grades Page</vt:lpstr>
      <vt:lpstr>Manage the Viewable Data Points</vt:lpstr>
      <vt:lpstr>Clarify Symbols for Students and Parents</vt:lpstr>
      <vt:lpstr>Now We are Moving to the Course Page</vt:lpstr>
      <vt:lpstr>Access the SIS from the LMS</vt:lpstr>
      <vt:lpstr>Add Internal Links</vt:lpstr>
      <vt:lpstr>Novel Custom Links Weekly Agendas</vt:lpstr>
      <vt:lpstr>Now Let’s Look at Additions and the Exterior</vt:lpstr>
      <vt:lpstr>An SIS Dashboard for Students and Parents</vt:lpstr>
      <vt:lpstr>Observation</vt:lpstr>
      <vt:lpstr>Opportunity: Student Self Assessments</vt:lpstr>
      <vt:lpstr>Looking from the Outside In</vt:lpstr>
      <vt:lpstr>Data Analysis On Courses</vt:lpstr>
      <vt:lpstr>Opportunity: Faculty Want to Gamify a Project Avatari - LTI</vt:lpstr>
      <vt:lpstr>Getting Students in On the Fun Opportunity: Going Meta in Programming Class</vt:lpstr>
      <vt:lpstr>Aside: What you never see!</vt:lpstr>
      <vt:lpstr>It’s your Canvas  …and you can drive it like a rental</vt:lpstr>
      <vt:lpstr>Contents</vt:lpstr>
      <vt:lpstr>Solution: In the javascript bring the links back for students and teachers</vt:lpstr>
      <vt:lpstr>Preset Form in URL (Rails Trick)</vt:lpstr>
      <vt:lpstr>Opportunity: Analytics on Canvas Data</vt:lpstr>
      <vt:lpstr>Environment @</vt:lpstr>
      <vt:lpstr>Problem: Canvas Can’t  Accommodate All Needs</vt:lpstr>
      <vt:lpstr>Background: Ways to Customize Canvas</vt:lpstr>
      <vt:lpstr>Problem: Math and Science Teachers want better equations - Javascript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by Jonathan Briggs</dc:title>
  <dc:creator>Jonathan Briggs</dc:creator>
  <cp:lastModifiedBy>Jonathan Briggs</cp:lastModifiedBy>
  <cp:revision>115</cp:revision>
  <dcterms:created xsi:type="dcterms:W3CDTF">2013-06-03T18:04:41Z</dcterms:created>
  <dcterms:modified xsi:type="dcterms:W3CDTF">2013-06-19T18:30:43Z</dcterms:modified>
</cp:coreProperties>
</file>